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Bushcraft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 1" panose="020B0604020202020204" charset="0"/>
      <p:regular r:id="rId24"/>
    </p:embeddedFont>
    <p:embeddedFont>
      <p:font typeface="Montserrat 3" panose="020B0604020202020204" charset="0"/>
      <p:regular r:id="rId25"/>
    </p:embeddedFont>
    <p:embeddedFont>
      <p:font typeface="Montserrat 4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3582F-444E-4DD3-A247-E9CE5B0B5FE6}" v="7" dt="2023-11-25T11:03:50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right" userId="a7ec5abd-6d76-44df-ab0d-ade3466456f6" providerId="ADAL" clId="{DDC3582F-444E-4DD3-A247-E9CE5B0B5FE6}"/>
    <pc:docChg chg="undo custSel modSld">
      <pc:chgData name="Katie Bright" userId="a7ec5abd-6d76-44df-ab0d-ade3466456f6" providerId="ADAL" clId="{DDC3582F-444E-4DD3-A247-E9CE5B0B5FE6}" dt="2023-11-27T09:18:56.415" v="106" actId="255"/>
      <pc:docMkLst>
        <pc:docMk/>
      </pc:docMkLst>
      <pc:sldChg chg="delSp modSp mod">
        <pc:chgData name="Katie Bright" userId="a7ec5abd-6d76-44df-ab0d-ade3466456f6" providerId="ADAL" clId="{DDC3582F-444E-4DD3-A247-E9CE5B0B5FE6}" dt="2023-11-27T09:18:56.415" v="106" actId="255"/>
        <pc:sldMkLst>
          <pc:docMk/>
          <pc:sldMk cId="0" sldId="257"/>
        </pc:sldMkLst>
        <pc:spChg chg="mod">
          <ac:chgData name="Katie Bright" userId="a7ec5abd-6d76-44df-ab0d-ade3466456f6" providerId="ADAL" clId="{DDC3582F-444E-4DD3-A247-E9CE5B0B5FE6}" dt="2023-11-27T09:10:44.842" v="102" actId="1036"/>
          <ac:spMkLst>
            <pc:docMk/>
            <pc:sldMk cId="0" sldId="257"/>
            <ac:spMk id="9" creationId="{00000000-0000-0000-0000-000000000000}"/>
          </ac:spMkLst>
        </pc:spChg>
        <pc:spChg chg="mod">
          <ac:chgData name="Katie Bright" userId="a7ec5abd-6d76-44df-ab0d-ade3466456f6" providerId="ADAL" clId="{DDC3582F-444E-4DD3-A247-E9CE5B0B5FE6}" dt="2023-11-27T09:10:23.827" v="53" actId="20577"/>
          <ac:spMkLst>
            <pc:docMk/>
            <pc:sldMk cId="0" sldId="257"/>
            <ac:spMk id="10" creationId="{00000000-0000-0000-0000-000000000000}"/>
          </ac:spMkLst>
        </pc:spChg>
        <pc:spChg chg="mod">
          <ac:chgData name="Katie Bright" userId="a7ec5abd-6d76-44df-ab0d-ade3466456f6" providerId="ADAL" clId="{DDC3582F-444E-4DD3-A247-E9CE5B0B5FE6}" dt="2023-11-27T09:18:56.415" v="106" actId="255"/>
          <ac:spMkLst>
            <pc:docMk/>
            <pc:sldMk cId="0" sldId="257"/>
            <ac:spMk id="11" creationId="{00000000-0000-0000-0000-000000000000}"/>
          </ac:spMkLst>
        </pc:spChg>
        <pc:spChg chg="del">
          <ac:chgData name="Katie Bright" userId="a7ec5abd-6d76-44df-ab0d-ade3466456f6" providerId="ADAL" clId="{DDC3582F-444E-4DD3-A247-E9CE5B0B5FE6}" dt="2023-11-27T09:09:07.625" v="0" actId="478"/>
          <ac:spMkLst>
            <pc:docMk/>
            <pc:sldMk cId="0" sldId="257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6.png"/><Relationship Id="rId21" Type="http://schemas.openxmlformats.org/officeDocument/2006/relationships/image" Target="../media/image43.png"/><Relationship Id="rId7" Type="http://schemas.openxmlformats.org/officeDocument/2006/relationships/image" Target="../media/image15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24" Type="http://schemas.openxmlformats.org/officeDocument/2006/relationships/image" Target="../media/image46.sv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18.png"/><Relationship Id="rId19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mazingapprenticeships.com/this-is-my-story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amazingapprenticeships.com/resource/this-is-my-story-teacher-gui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mazingapprenticeships.com/resource/this-is-my-story-teacher-guide-student-activity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6.png"/><Relationship Id="rId21" Type="http://schemas.openxmlformats.org/officeDocument/2006/relationships/image" Target="../media/image43.png"/><Relationship Id="rId7" Type="http://schemas.openxmlformats.org/officeDocument/2006/relationships/image" Target="../media/image15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10" Type="http://schemas.openxmlformats.org/officeDocument/2006/relationships/image" Target="../media/image18.png"/><Relationship Id="rId19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09568" y="86995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lesson activities and answers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44701" y="-793848"/>
            <a:ext cx="15198598" cy="10639019"/>
            <a:chOff x="0" y="0"/>
            <a:chExt cx="20264797" cy="141853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264797" cy="14185358"/>
            </a:xfrm>
            <a:custGeom>
              <a:avLst/>
              <a:gdLst/>
              <a:ahLst/>
              <a:cxnLst/>
              <a:rect l="l" t="t" r="r" b="b"/>
              <a:pathLst>
                <a:path w="20264797" h="14185358">
                  <a:moveTo>
                    <a:pt x="0" y="0"/>
                  </a:moveTo>
                  <a:lnTo>
                    <a:pt x="20264797" y="0"/>
                  </a:lnTo>
                  <a:lnTo>
                    <a:pt x="20264797" y="14185358"/>
                  </a:lnTo>
                  <a:lnTo>
                    <a:pt x="0" y="14185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70974" y="8595359"/>
            <a:ext cx="12946052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Montserrat 1"/>
              </a:rPr>
              <a:t>Worksheets and answers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choose the correct words to complete the statements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881477" y="8281018"/>
            <a:ext cx="1398828" cy="1305573"/>
            <a:chOff x="0" y="0"/>
            <a:chExt cx="1865104" cy="17407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65104" cy="1740763"/>
            </a:xfrm>
            <a:custGeom>
              <a:avLst/>
              <a:gdLst/>
              <a:ahLst/>
              <a:cxnLst/>
              <a:rect l="l" t="t" r="r" b="b"/>
              <a:pathLst>
                <a:path w="1865104" h="1740763">
                  <a:moveTo>
                    <a:pt x="0" y="0"/>
                  </a:moveTo>
                  <a:lnTo>
                    <a:pt x="1865104" y="0"/>
                  </a:lnTo>
                  <a:lnTo>
                    <a:pt x="1865104" y="1740763"/>
                  </a:lnTo>
                  <a:lnTo>
                    <a:pt x="0" y="1740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99528" y="1219391"/>
              <a:ext cx="1244070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Esme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765828" y="8279788"/>
            <a:ext cx="1401019" cy="1308031"/>
            <a:chOff x="0" y="0"/>
            <a:chExt cx="1868026" cy="17440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7920" y="1252195"/>
              <a:ext cx="1244070" cy="449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Nana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652371" y="8244903"/>
            <a:ext cx="1401019" cy="1341687"/>
            <a:chOff x="0" y="0"/>
            <a:chExt cx="1868026" cy="17889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86595" y="1339672"/>
              <a:ext cx="1244070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James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9538914" y="8279788"/>
            <a:ext cx="1401019" cy="1307845"/>
          </a:xfrm>
          <a:custGeom>
            <a:avLst/>
            <a:gdLst/>
            <a:ahLst/>
            <a:cxnLst/>
            <a:rect l="l" t="t" r="r" b="b"/>
            <a:pathLst>
              <a:path w="1401019" h="1307845">
                <a:moveTo>
                  <a:pt x="0" y="0"/>
                </a:moveTo>
                <a:lnTo>
                  <a:pt x="1401020" y="0"/>
                </a:lnTo>
                <a:lnTo>
                  <a:pt x="1401020" y="1307845"/>
                </a:lnTo>
                <a:lnTo>
                  <a:pt x="0" y="130784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9646114" y="9240319"/>
            <a:ext cx="1142906" cy="34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066">
                <a:solidFill>
                  <a:srgbClr val="FFFFFF"/>
                </a:solidFill>
                <a:latin typeface="Montserrat 1"/>
              </a:rPr>
              <a:t>Connell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425457" y="8274560"/>
            <a:ext cx="1401019" cy="1318487"/>
            <a:chOff x="0" y="0"/>
            <a:chExt cx="1868026" cy="175798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50035" y="1308739"/>
              <a:ext cx="1523875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Maisie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312000" y="8279788"/>
            <a:ext cx="1401019" cy="1308031"/>
            <a:chOff x="0" y="0"/>
            <a:chExt cx="1868026" cy="174404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12973" y="1293336"/>
              <a:ext cx="1523875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Daisy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2910373" y="1180780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5" y="0"/>
                </a:lnTo>
                <a:lnTo>
                  <a:pt x="4256475" y="1968619"/>
                </a:lnTo>
                <a:lnTo>
                  <a:pt x="0" y="19686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3172993" y="1614583"/>
            <a:ext cx="3864182" cy="128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I like being able to </a:t>
            </a:r>
            <a:r>
              <a:rPr lang="en-US" sz="1848">
                <a:solidFill>
                  <a:srgbClr val="CD0067"/>
                </a:solidFill>
                <a:latin typeface="Montserrat 3"/>
              </a:rPr>
              <a:t>help / work with / talk to</a:t>
            </a:r>
            <a:r>
              <a:rPr lang="en-US" sz="1848">
                <a:solidFill>
                  <a:srgbClr val="000000"/>
                </a:solidFill>
                <a:latin typeface="Montserrat 3"/>
              </a:rPr>
              <a:t> people and seeing the good we do. </a:t>
            </a:r>
          </a:p>
          <a:p>
            <a:pPr>
              <a:lnSpc>
                <a:spcPts val="2587"/>
              </a:lnSpc>
            </a:pPr>
            <a:endParaRPr lang="en-US" sz="1848">
              <a:solidFill>
                <a:srgbClr val="000000"/>
              </a:solidFill>
              <a:latin typeface="Montserrat 3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140317" y="2493524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Daisy</a:t>
            </a:r>
          </a:p>
        </p:txBody>
      </p:sp>
      <p:sp>
        <p:nvSpPr>
          <p:cNvPr id="30" name="Freeform 30"/>
          <p:cNvSpPr/>
          <p:nvPr/>
        </p:nvSpPr>
        <p:spPr>
          <a:xfrm>
            <a:off x="8729505" y="1180780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4" y="0"/>
                </a:lnTo>
                <a:lnTo>
                  <a:pt x="4256474" y="1968619"/>
                </a:lnTo>
                <a:lnTo>
                  <a:pt x="0" y="19686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8992125" y="1614583"/>
            <a:ext cx="3864182" cy="96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Young people come in here </a:t>
            </a:r>
            <a:r>
              <a:rPr lang="en-US" sz="1848">
                <a:solidFill>
                  <a:srgbClr val="2FA3DC"/>
                </a:solidFill>
                <a:latin typeface="Montserrat 3"/>
              </a:rPr>
              <a:t>to do school work / make new friends / learn a new skill</a:t>
            </a:r>
            <a:r>
              <a:rPr lang="en-US" sz="1848">
                <a:solidFill>
                  <a:srgbClr val="07B7AC"/>
                </a:solidFill>
                <a:latin typeface="Montserrat 3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959449" y="2493524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Nana</a:t>
            </a:r>
          </a:p>
        </p:txBody>
      </p:sp>
      <p:sp>
        <p:nvSpPr>
          <p:cNvPr id="33" name="Freeform 33"/>
          <p:cNvSpPr/>
          <p:nvPr/>
        </p:nvSpPr>
        <p:spPr>
          <a:xfrm>
            <a:off x="4012080" y="3699888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4" y="0"/>
                </a:lnTo>
                <a:lnTo>
                  <a:pt x="4256474" y="1968619"/>
                </a:lnTo>
                <a:lnTo>
                  <a:pt x="0" y="19686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4274699" y="4133691"/>
            <a:ext cx="3864182" cy="96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My favourite part of the day is when I </a:t>
            </a:r>
            <a:r>
              <a:rPr lang="en-US" sz="1848">
                <a:solidFill>
                  <a:srgbClr val="653366"/>
                </a:solidFill>
                <a:latin typeface="Montserrat 3"/>
              </a:rPr>
              <a:t>serve customers / tidy up / follow recipes</a:t>
            </a:r>
            <a:r>
              <a:rPr lang="en-US" sz="1848">
                <a:solidFill>
                  <a:srgbClr val="000000"/>
                </a:solidFill>
                <a:latin typeface="Montserrat 3"/>
              </a:rPr>
              <a:t>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242023" y="5012632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Esme</a:t>
            </a:r>
          </a:p>
        </p:txBody>
      </p:sp>
      <p:sp>
        <p:nvSpPr>
          <p:cNvPr id="36" name="Freeform 36"/>
          <p:cNvSpPr/>
          <p:nvPr/>
        </p:nvSpPr>
        <p:spPr>
          <a:xfrm>
            <a:off x="9756036" y="3699888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4" y="0"/>
                </a:lnTo>
                <a:lnTo>
                  <a:pt x="4256474" y="1968619"/>
                </a:lnTo>
                <a:lnTo>
                  <a:pt x="0" y="196861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10018655" y="4059454"/>
            <a:ext cx="3864182" cy="96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Working here is something I </a:t>
            </a:r>
            <a:r>
              <a:rPr lang="en-US" sz="1848">
                <a:solidFill>
                  <a:srgbClr val="07B7AC"/>
                </a:solidFill>
                <a:latin typeface="Montserrat 3"/>
              </a:rPr>
              <a:t>always / maybe / never</a:t>
            </a:r>
            <a:r>
              <a:rPr lang="en-US" sz="1848">
                <a:solidFill>
                  <a:srgbClr val="CD0067"/>
                </a:solidFill>
                <a:latin typeface="Montserrat 3"/>
              </a:rPr>
              <a:t> </a:t>
            </a:r>
            <a:r>
              <a:rPr lang="en-US" sz="1848">
                <a:solidFill>
                  <a:srgbClr val="000000"/>
                </a:solidFill>
                <a:latin typeface="Montserrat 3"/>
              </a:rPr>
              <a:t>imagined I’d be able to get into.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985979" y="5012632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James</a:t>
            </a:r>
          </a:p>
        </p:txBody>
      </p:sp>
      <p:sp>
        <p:nvSpPr>
          <p:cNvPr id="39" name="Freeform 39"/>
          <p:cNvSpPr/>
          <p:nvPr/>
        </p:nvSpPr>
        <p:spPr>
          <a:xfrm>
            <a:off x="2976847" y="6003844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4" y="0"/>
                </a:lnTo>
                <a:lnTo>
                  <a:pt x="4256474" y="1968619"/>
                </a:lnTo>
                <a:lnTo>
                  <a:pt x="0" y="19686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TextBox 40"/>
          <p:cNvSpPr txBox="1"/>
          <p:nvPr/>
        </p:nvSpPr>
        <p:spPr>
          <a:xfrm>
            <a:off x="3239466" y="6382460"/>
            <a:ext cx="3864182" cy="96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I knew I always wanted to work in the </a:t>
            </a:r>
            <a:r>
              <a:rPr lang="en-US" sz="1848">
                <a:solidFill>
                  <a:srgbClr val="99CA3B"/>
                </a:solidFill>
                <a:latin typeface="Montserrat 3"/>
              </a:rPr>
              <a:t>football / food / TV </a:t>
            </a:r>
            <a:r>
              <a:rPr lang="en-US" sz="1848">
                <a:solidFill>
                  <a:srgbClr val="000000"/>
                </a:solidFill>
                <a:latin typeface="Montserrat 3"/>
              </a:rPr>
              <a:t>industry when I was older.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206790" y="7316587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Maisie</a:t>
            </a:r>
          </a:p>
        </p:txBody>
      </p:sp>
      <p:sp>
        <p:nvSpPr>
          <p:cNvPr id="42" name="Freeform 42"/>
          <p:cNvSpPr/>
          <p:nvPr/>
        </p:nvSpPr>
        <p:spPr>
          <a:xfrm>
            <a:off x="8811696" y="6087607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5" y="0"/>
                </a:lnTo>
                <a:lnTo>
                  <a:pt x="4256475" y="1968620"/>
                </a:lnTo>
                <a:lnTo>
                  <a:pt x="0" y="19686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3"/>
          <p:cNvSpPr txBox="1"/>
          <p:nvPr/>
        </p:nvSpPr>
        <p:spPr>
          <a:xfrm>
            <a:off x="9062916" y="6516232"/>
            <a:ext cx="3864182" cy="96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My </a:t>
            </a:r>
            <a:r>
              <a:rPr lang="en-US" sz="1848">
                <a:solidFill>
                  <a:srgbClr val="F38120"/>
                </a:solidFill>
                <a:latin typeface="Montserrat 3"/>
              </a:rPr>
              <a:t>teacher / friend / job coach</a:t>
            </a:r>
            <a:r>
              <a:rPr lang="en-US" sz="1848">
                <a:solidFill>
                  <a:srgbClr val="000000"/>
                </a:solidFill>
                <a:latin typeface="Montserrat 3"/>
              </a:rPr>
              <a:t> sent me a link to the apprenticeship.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959449" y="7400351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Connell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3560838" y="9671050"/>
            <a:ext cx="4547865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4 - answers</a:t>
            </a:r>
          </a:p>
        </p:txBody>
      </p:sp>
      <p:sp>
        <p:nvSpPr>
          <p:cNvPr id="51" name="Freeform 51"/>
          <p:cNvSpPr/>
          <p:nvPr/>
        </p:nvSpPr>
        <p:spPr>
          <a:xfrm>
            <a:off x="4860832" y="1530345"/>
            <a:ext cx="1672180" cy="547259"/>
          </a:xfrm>
          <a:custGeom>
            <a:avLst/>
            <a:gdLst/>
            <a:ahLst/>
            <a:cxnLst/>
            <a:rect l="l" t="t" r="r" b="b"/>
            <a:pathLst>
              <a:path w="1672180" h="547259">
                <a:moveTo>
                  <a:pt x="0" y="0"/>
                </a:moveTo>
                <a:lnTo>
                  <a:pt x="1672181" y="0"/>
                </a:lnTo>
                <a:lnTo>
                  <a:pt x="1672181" y="547259"/>
                </a:lnTo>
                <a:lnTo>
                  <a:pt x="0" y="547259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10409881" y="1769455"/>
            <a:ext cx="2544285" cy="832675"/>
          </a:xfrm>
          <a:custGeom>
            <a:avLst/>
            <a:gdLst/>
            <a:ahLst/>
            <a:cxnLst/>
            <a:rect l="l" t="t" r="r" b="b"/>
            <a:pathLst>
              <a:path w="2544285" h="832675">
                <a:moveTo>
                  <a:pt x="0" y="0"/>
                </a:moveTo>
                <a:lnTo>
                  <a:pt x="2544285" y="0"/>
                </a:lnTo>
                <a:lnTo>
                  <a:pt x="2544285" y="832675"/>
                </a:lnTo>
                <a:lnTo>
                  <a:pt x="0" y="832675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4689036" y="4653142"/>
            <a:ext cx="2031020" cy="664697"/>
          </a:xfrm>
          <a:custGeom>
            <a:avLst/>
            <a:gdLst/>
            <a:ahLst/>
            <a:cxnLst/>
            <a:rect l="l" t="t" r="r" b="b"/>
            <a:pathLst>
              <a:path w="2031020" h="664697">
                <a:moveTo>
                  <a:pt x="0" y="0"/>
                </a:moveTo>
                <a:lnTo>
                  <a:pt x="2031019" y="0"/>
                </a:lnTo>
                <a:lnTo>
                  <a:pt x="2031019" y="664698"/>
                </a:lnTo>
                <a:lnTo>
                  <a:pt x="0" y="664698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11725929" y="4293923"/>
            <a:ext cx="1672180" cy="547259"/>
          </a:xfrm>
          <a:custGeom>
            <a:avLst/>
            <a:gdLst/>
            <a:ahLst/>
            <a:cxnLst/>
            <a:rect l="l" t="t" r="r" b="b"/>
            <a:pathLst>
              <a:path w="1672180" h="547259">
                <a:moveTo>
                  <a:pt x="0" y="0"/>
                </a:moveTo>
                <a:lnTo>
                  <a:pt x="1672181" y="0"/>
                </a:lnTo>
                <a:lnTo>
                  <a:pt x="1672181" y="547259"/>
                </a:lnTo>
                <a:lnTo>
                  <a:pt x="0" y="547259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3744800" y="6609232"/>
            <a:ext cx="1672180" cy="547259"/>
          </a:xfrm>
          <a:custGeom>
            <a:avLst/>
            <a:gdLst/>
            <a:ahLst/>
            <a:cxnLst/>
            <a:rect l="l" t="t" r="r" b="b"/>
            <a:pathLst>
              <a:path w="1672180" h="547259">
                <a:moveTo>
                  <a:pt x="0" y="0"/>
                </a:moveTo>
                <a:lnTo>
                  <a:pt x="1672181" y="0"/>
                </a:lnTo>
                <a:lnTo>
                  <a:pt x="1672181" y="547259"/>
                </a:lnTo>
                <a:lnTo>
                  <a:pt x="0" y="547259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11280981" y="6351936"/>
            <a:ext cx="2031020" cy="664697"/>
          </a:xfrm>
          <a:custGeom>
            <a:avLst/>
            <a:gdLst/>
            <a:ahLst/>
            <a:cxnLst/>
            <a:rect l="l" t="t" r="r" b="b"/>
            <a:pathLst>
              <a:path w="2031020" h="664697">
                <a:moveTo>
                  <a:pt x="0" y="0"/>
                </a:moveTo>
                <a:lnTo>
                  <a:pt x="2031019" y="0"/>
                </a:lnTo>
                <a:lnTo>
                  <a:pt x="2031019" y="664698"/>
                </a:lnTo>
                <a:lnTo>
                  <a:pt x="0" y="664698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answer the questions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881477" y="8367215"/>
            <a:ext cx="9848838" cy="1225832"/>
            <a:chOff x="0" y="0"/>
            <a:chExt cx="13131784" cy="1634443"/>
          </a:xfrm>
        </p:grpSpPr>
        <p:sp>
          <p:nvSpPr>
            <p:cNvPr id="11" name="Freeform 11"/>
            <p:cNvSpPr/>
            <p:nvPr/>
          </p:nvSpPr>
          <p:spPr>
            <a:xfrm>
              <a:off x="0" y="43784"/>
              <a:ext cx="1695890" cy="1582831"/>
            </a:xfrm>
            <a:custGeom>
              <a:avLst/>
              <a:gdLst/>
              <a:ahLst/>
              <a:cxnLst/>
              <a:rect l="l" t="t" r="r" b="b"/>
              <a:pathLst>
                <a:path w="1695890" h="1582831">
                  <a:moveTo>
                    <a:pt x="0" y="0"/>
                  </a:moveTo>
                  <a:lnTo>
                    <a:pt x="1695890" y="0"/>
                  </a:lnTo>
                  <a:lnTo>
                    <a:pt x="1695890" y="1582831"/>
                  </a:lnTo>
                  <a:lnTo>
                    <a:pt x="0" y="1582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72353" y="1149087"/>
              <a:ext cx="1131200" cy="41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0"/>
                </a:lnSpc>
              </a:pPr>
              <a:r>
                <a:rPr lang="en-US" sz="1878">
                  <a:solidFill>
                    <a:srgbClr val="FFFFFF"/>
                  </a:solidFill>
                  <a:latin typeface="Montserrat 1"/>
                </a:rPr>
                <a:t>Esme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2284522" y="42294"/>
              <a:ext cx="1698547" cy="1585811"/>
            </a:xfrm>
            <a:custGeom>
              <a:avLst/>
              <a:gdLst/>
              <a:ahLst/>
              <a:cxnLst/>
              <a:rect l="l" t="t" r="r" b="b"/>
              <a:pathLst>
                <a:path w="1698547" h="1585811">
                  <a:moveTo>
                    <a:pt x="0" y="0"/>
                  </a:moveTo>
                  <a:lnTo>
                    <a:pt x="1698547" y="0"/>
                  </a:lnTo>
                  <a:lnTo>
                    <a:pt x="1698547" y="1585811"/>
                  </a:lnTo>
                  <a:lnTo>
                    <a:pt x="0" y="1585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19062" y="1177425"/>
              <a:ext cx="1131200" cy="411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0"/>
                </a:lnSpc>
              </a:pPr>
              <a:r>
                <a:rPr lang="en-US" sz="1878">
                  <a:solidFill>
                    <a:srgbClr val="FFFFFF"/>
                  </a:solidFill>
                  <a:latin typeface="Montserrat 1"/>
                </a:rPr>
                <a:t>Nana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4571701" y="0"/>
              <a:ext cx="1698547" cy="1585811"/>
            </a:xfrm>
            <a:custGeom>
              <a:avLst/>
              <a:gdLst/>
              <a:ahLst/>
              <a:cxnLst/>
              <a:rect l="l" t="t" r="r" b="b"/>
              <a:pathLst>
                <a:path w="1698547" h="1585811">
                  <a:moveTo>
                    <a:pt x="0" y="0"/>
                  </a:moveTo>
                  <a:lnTo>
                    <a:pt x="1698547" y="0"/>
                  </a:lnTo>
                  <a:lnTo>
                    <a:pt x="1698547" y="1585811"/>
                  </a:lnTo>
                  <a:lnTo>
                    <a:pt x="0" y="1585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923221" y="1214672"/>
              <a:ext cx="1131200" cy="41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0"/>
                </a:lnSpc>
              </a:pPr>
              <a:r>
                <a:rPr lang="en-US" sz="1878">
                  <a:solidFill>
                    <a:srgbClr val="FFFFFF"/>
                  </a:solidFill>
                  <a:latin typeface="Montserrat 1"/>
                </a:rPr>
                <a:t>James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6858880" y="42294"/>
              <a:ext cx="1698547" cy="1585585"/>
            </a:xfrm>
            <a:custGeom>
              <a:avLst/>
              <a:gdLst/>
              <a:ahLst/>
              <a:cxnLst/>
              <a:rect l="l" t="t" r="r" b="b"/>
              <a:pathLst>
                <a:path w="1698547" h="1585585">
                  <a:moveTo>
                    <a:pt x="0" y="0"/>
                  </a:moveTo>
                  <a:lnTo>
                    <a:pt x="1698546" y="0"/>
                  </a:lnTo>
                  <a:lnTo>
                    <a:pt x="1698546" y="1585585"/>
                  </a:lnTo>
                  <a:lnTo>
                    <a:pt x="0" y="1585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9146059" y="35956"/>
              <a:ext cx="1698547" cy="1585811"/>
            </a:xfrm>
            <a:custGeom>
              <a:avLst/>
              <a:gdLst/>
              <a:ahLst/>
              <a:cxnLst/>
              <a:rect l="l" t="t" r="r" b="b"/>
              <a:pathLst>
                <a:path w="1698547" h="1585811">
                  <a:moveTo>
                    <a:pt x="0" y="0"/>
                  </a:moveTo>
                  <a:lnTo>
                    <a:pt x="1698546" y="0"/>
                  </a:lnTo>
                  <a:lnTo>
                    <a:pt x="1698546" y="1585811"/>
                  </a:lnTo>
                  <a:lnTo>
                    <a:pt x="0" y="1585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282481" y="1222501"/>
              <a:ext cx="1385620" cy="41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0"/>
                </a:lnSpc>
              </a:pPr>
              <a:r>
                <a:rPr lang="en-US" sz="1878">
                  <a:solidFill>
                    <a:srgbClr val="FFFFFF"/>
                  </a:solidFill>
                  <a:latin typeface="Montserrat 1"/>
                </a:rPr>
                <a:t>Maisie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433237" y="42294"/>
              <a:ext cx="1698547" cy="1585811"/>
            </a:xfrm>
            <a:custGeom>
              <a:avLst/>
              <a:gdLst/>
              <a:ahLst/>
              <a:cxnLst/>
              <a:rect l="l" t="t" r="r" b="b"/>
              <a:pathLst>
                <a:path w="1698547" h="1585811">
                  <a:moveTo>
                    <a:pt x="0" y="0"/>
                  </a:moveTo>
                  <a:lnTo>
                    <a:pt x="1698547" y="0"/>
                  </a:lnTo>
                  <a:lnTo>
                    <a:pt x="1698547" y="1585811"/>
                  </a:lnTo>
                  <a:lnTo>
                    <a:pt x="0" y="1585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535960" y="1214834"/>
              <a:ext cx="1385620" cy="41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0"/>
                </a:lnSpc>
              </a:pPr>
              <a:r>
                <a:rPr lang="en-US" sz="1878">
                  <a:solidFill>
                    <a:srgbClr val="FFFFFF"/>
                  </a:solidFill>
                  <a:latin typeface="Montserrat 1"/>
                </a:rPr>
                <a:t>Daisy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644888" y="9621520"/>
            <a:ext cx="266216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5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843821" y="1221894"/>
            <a:ext cx="823268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What is the name of the special programme Daisy got through Access to Work?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4535290" y="1629493"/>
            <a:ext cx="8541211" cy="660343"/>
            <a:chOff x="0" y="0"/>
            <a:chExt cx="2282953" cy="17650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82953" cy="176501"/>
            </a:xfrm>
            <a:custGeom>
              <a:avLst/>
              <a:gdLst/>
              <a:ahLst/>
              <a:cxnLst/>
              <a:rect l="l" t="t" r="r" b="b"/>
              <a:pathLst>
                <a:path w="2282953" h="176501">
                  <a:moveTo>
                    <a:pt x="0" y="0"/>
                  </a:moveTo>
                  <a:lnTo>
                    <a:pt x="2282953" y="0"/>
                  </a:lnTo>
                  <a:lnTo>
                    <a:pt x="2282953" y="176501"/>
                  </a:lnTo>
                  <a:lnTo>
                    <a:pt x="0" y="17650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D0067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2282953" cy="1955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535290" y="1115552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43821" y="2400189"/>
            <a:ext cx="780061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How did Nana find out about his apprenticeship?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4535290" y="2807789"/>
            <a:ext cx="8541211" cy="663536"/>
            <a:chOff x="0" y="0"/>
            <a:chExt cx="2282953" cy="17735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282953" cy="177354"/>
            </a:xfrm>
            <a:custGeom>
              <a:avLst/>
              <a:gdLst/>
              <a:ahLst/>
              <a:cxnLst/>
              <a:rect l="l" t="t" r="r" b="b"/>
              <a:pathLst>
                <a:path w="2282953" h="177354">
                  <a:moveTo>
                    <a:pt x="0" y="0"/>
                  </a:moveTo>
                  <a:lnTo>
                    <a:pt x="2282953" y="0"/>
                  </a:lnTo>
                  <a:lnTo>
                    <a:pt x="2282953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2282953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4535290" y="2298414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43821" y="3581678"/>
            <a:ext cx="780061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What does Esme want to do when she finishes her apprenticeship?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4535290" y="3989277"/>
            <a:ext cx="8541211" cy="663536"/>
            <a:chOff x="0" y="0"/>
            <a:chExt cx="2282953" cy="17735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282953" cy="177354"/>
            </a:xfrm>
            <a:custGeom>
              <a:avLst/>
              <a:gdLst/>
              <a:ahLst/>
              <a:cxnLst/>
              <a:rect l="l" t="t" r="r" b="b"/>
              <a:pathLst>
                <a:path w="2282953" h="177354">
                  <a:moveTo>
                    <a:pt x="0" y="0"/>
                  </a:moveTo>
                  <a:lnTo>
                    <a:pt x="2282953" y="0"/>
                  </a:lnTo>
                  <a:lnTo>
                    <a:pt x="2282953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53366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19050"/>
              <a:ext cx="2282953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4535290" y="3455734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3821" y="4763166"/>
            <a:ext cx="780061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How does James feel to be working at the BBC?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4535290" y="5170766"/>
            <a:ext cx="8541211" cy="663536"/>
            <a:chOff x="0" y="0"/>
            <a:chExt cx="2282953" cy="17735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282953" cy="177354"/>
            </a:xfrm>
            <a:custGeom>
              <a:avLst/>
              <a:gdLst/>
              <a:ahLst/>
              <a:cxnLst/>
              <a:rect l="l" t="t" r="r" b="b"/>
              <a:pathLst>
                <a:path w="2282953" h="177354">
                  <a:moveTo>
                    <a:pt x="0" y="0"/>
                  </a:moveTo>
                  <a:lnTo>
                    <a:pt x="2282953" y="0"/>
                  </a:lnTo>
                  <a:lnTo>
                    <a:pt x="2282953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7B7A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19050"/>
              <a:ext cx="2282953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4535290" y="4611274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4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843821" y="5944654"/>
            <a:ext cx="780061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What does Maisie do at university?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4535290" y="6352254"/>
            <a:ext cx="8541211" cy="663536"/>
            <a:chOff x="0" y="0"/>
            <a:chExt cx="2282953" cy="17735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282953" cy="177354"/>
            </a:xfrm>
            <a:custGeom>
              <a:avLst/>
              <a:gdLst/>
              <a:ahLst/>
              <a:cxnLst/>
              <a:rect l="l" t="t" r="r" b="b"/>
              <a:pathLst>
                <a:path w="2282953" h="177354">
                  <a:moveTo>
                    <a:pt x="0" y="0"/>
                  </a:moveTo>
                  <a:lnTo>
                    <a:pt x="2282953" y="0"/>
                  </a:lnTo>
                  <a:lnTo>
                    <a:pt x="2282953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9CA3B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2282953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4535290" y="5818711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5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843821" y="7126143"/>
            <a:ext cx="780061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What does Connell say he wants to be?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4535290" y="7533743"/>
            <a:ext cx="8517989" cy="663536"/>
            <a:chOff x="0" y="0"/>
            <a:chExt cx="2276746" cy="177354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276746" cy="177354"/>
            </a:xfrm>
            <a:custGeom>
              <a:avLst/>
              <a:gdLst/>
              <a:ahLst/>
              <a:cxnLst/>
              <a:rect l="l" t="t" r="r" b="b"/>
              <a:pathLst>
                <a:path w="2276746" h="177354">
                  <a:moveTo>
                    <a:pt x="0" y="0"/>
                  </a:moveTo>
                  <a:lnTo>
                    <a:pt x="2276746" y="0"/>
                  </a:lnTo>
                  <a:lnTo>
                    <a:pt x="2276746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3812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19050"/>
              <a:ext cx="2276746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4535290" y="7000199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6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134475" y="9284713"/>
            <a:ext cx="1139309" cy="32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FFFFFF"/>
                </a:solidFill>
                <a:latin typeface="Montserrat 1"/>
              </a:rPr>
              <a:t>Connell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answer the questions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881477" y="8367215"/>
            <a:ext cx="9848838" cy="1225832"/>
            <a:chOff x="0" y="0"/>
            <a:chExt cx="13131784" cy="1634443"/>
          </a:xfrm>
        </p:grpSpPr>
        <p:sp>
          <p:nvSpPr>
            <p:cNvPr id="11" name="Freeform 11"/>
            <p:cNvSpPr/>
            <p:nvPr/>
          </p:nvSpPr>
          <p:spPr>
            <a:xfrm>
              <a:off x="0" y="43784"/>
              <a:ext cx="1695890" cy="1582831"/>
            </a:xfrm>
            <a:custGeom>
              <a:avLst/>
              <a:gdLst/>
              <a:ahLst/>
              <a:cxnLst/>
              <a:rect l="l" t="t" r="r" b="b"/>
              <a:pathLst>
                <a:path w="1695890" h="1582831">
                  <a:moveTo>
                    <a:pt x="0" y="0"/>
                  </a:moveTo>
                  <a:lnTo>
                    <a:pt x="1695890" y="0"/>
                  </a:lnTo>
                  <a:lnTo>
                    <a:pt x="1695890" y="1582831"/>
                  </a:lnTo>
                  <a:lnTo>
                    <a:pt x="0" y="1582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72353" y="1149087"/>
              <a:ext cx="1131200" cy="41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0"/>
                </a:lnSpc>
              </a:pPr>
              <a:r>
                <a:rPr lang="en-US" sz="1878">
                  <a:solidFill>
                    <a:srgbClr val="FFFFFF"/>
                  </a:solidFill>
                  <a:latin typeface="Montserrat 1"/>
                </a:rPr>
                <a:t>Esme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2284522" y="42294"/>
              <a:ext cx="1698547" cy="1585811"/>
            </a:xfrm>
            <a:custGeom>
              <a:avLst/>
              <a:gdLst/>
              <a:ahLst/>
              <a:cxnLst/>
              <a:rect l="l" t="t" r="r" b="b"/>
              <a:pathLst>
                <a:path w="1698547" h="1585811">
                  <a:moveTo>
                    <a:pt x="0" y="0"/>
                  </a:moveTo>
                  <a:lnTo>
                    <a:pt x="1698547" y="0"/>
                  </a:lnTo>
                  <a:lnTo>
                    <a:pt x="1698547" y="1585811"/>
                  </a:lnTo>
                  <a:lnTo>
                    <a:pt x="0" y="1585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19062" y="1177425"/>
              <a:ext cx="1131200" cy="411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0"/>
                </a:lnSpc>
              </a:pPr>
              <a:r>
                <a:rPr lang="en-US" sz="1878">
                  <a:solidFill>
                    <a:srgbClr val="FFFFFF"/>
                  </a:solidFill>
                  <a:latin typeface="Montserrat 1"/>
                </a:rPr>
                <a:t>Nana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4571701" y="0"/>
              <a:ext cx="1698547" cy="1585811"/>
            </a:xfrm>
            <a:custGeom>
              <a:avLst/>
              <a:gdLst/>
              <a:ahLst/>
              <a:cxnLst/>
              <a:rect l="l" t="t" r="r" b="b"/>
              <a:pathLst>
                <a:path w="1698547" h="1585811">
                  <a:moveTo>
                    <a:pt x="0" y="0"/>
                  </a:moveTo>
                  <a:lnTo>
                    <a:pt x="1698547" y="0"/>
                  </a:lnTo>
                  <a:lnTo>
                    <a:pt x="1698547" y="1585811"/>
                  </a:lnTo>
                  <a:lnTo>
                    <a:pt x="0" y="1585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923221" y="1214672"/>
              <a:ext cx="1131200" cy="41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0"/>
                </a:lnSpc>
              </a:pPr>
              <a:r>
                <a:rPr lang="en-US" sz="1878">
                  <a:solidFill>
                    <a:srgbClr val="FFFFFF"/>
                  </a:solidFill>
                  <a:latin typeface="Montserrat 1"/>
                </a:rPr>
                <a:t>James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6858880" y="42294"/>
              <a:ext cx="1698547" cy="1585585"/>
            </a:xfrm>
            <a:custGeom>
              <a:avLst/>
              <a:gdLst/>
              <a:ahLst/>
              <a:cxnLst/>
              <a:rect l="l" t="t" r="r" b="b"/>
              <a:pathLst>
                <a:path w="1698547" h="1585585">
                  <a:moveTo>
                    <a:pt x="0" y="0"/>
                  </a:moveTo>
                  <a:lnTo>
                    <a:pt x="1698546" y="0"/>
                  </a:lnTo>
                  <a:lnTo>
                    <a:pt x="1698546" y="1585585"/>
                  </a:lnTo>
                  <a:lnTo>
                    <a:pt x="0" y="1585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9146059" y="35956"/>
              <a:ext cx="1698547" cy="1585811"/>
            </a:xfrm>
            <a:custGeom>
              <a:avLst/>
              <a:gdLst/>
              <a:ahLst/>
              <a:cxnLst/>
              <a:rect l="l" t="t" r="r" b="b"/>
              <a:pathLst>
                <a:path w="1698547" h="1585811">
                  <a:moveTo>
                    <a:pt x="0" y="0"/>
                  </a:moveTo>
                  <a:lnTo>
                    <a:pt x="1698546" y="0"/>
                  </a:lnTo>
                  <a:lnTo>
                    <a:pt x="1698546" y="1585811"/>
                  </a:lnTo>
                  <a:lnTo>
                    <a:pt x="0" y="1585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282481" y="1222501"/>
              <a:ext cx="1385620" cy="41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0"/>
                </a:lnSpc>
              </a:pPr>
              <a:r>
                <a:rPr lang="en-US" sz="1878">
                  <a:solidFill>
                    <a:srgbClr val="FFFFFF"/>
                  </a:solidFill>
                  <a:latin typeface="Montserrat 1"/>
                </a:rPr>
                <a:t>Maisie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433237" y="42294"/>
              <a:ext cx="1698547" cy="1585811"/>
            </a:xfrm>
            <a:custGeom>
              <a:avLst/>
              <a:gdLst/>
              <a:ahLst/>
              <a:cxnLst/>
              <a:rect l="l" t="t" r="r" b="b"/>
              <a:pathLst>
                <a:path w="1698547" h="1585811">
                  <a:moveTo>
                    <a:pt x="0" y="0"/>
                  </a:moveTo>
                  <a:lnTo>
                    <a:pt x="1698547" y="0"/>
                  </a:lnTo>
                  <a:lnTo>
                    <a:pt x="1698547" y="1585811"/>
                  </a:lnTo>
                  <a:lnTo>
                    <a:pt x="0" y="1585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535960" y="1214834"/>
              <a:ext cx="1385620" cy="41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0"/>
                </a:lnSpc>
              </a:pPr>
              <a:r>
                <a:rPr lang="en-US" sz="1878">
                  <a:solidFill>
                    <a:srgbClr val="FFFFFF"/>
                  </a:solidFill>
                  <a:latin typeface="Montserrat 1"/>
                </a:rPr>
                <a:t>Daisy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843821" y="1221894"/>
            <a:ext cx="823268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What is the name of the special programme Daisy got through Access to Work?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4535290" y="1629493"/>
            <a:ext cx="8541211" cy="660343"/>
            <a:chOff x="0" y="0"/>
            <a:chExt cx="2282953" cy="1765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282953" cy="176501"/>
            </a:xfrm>
            <a:custGeom>
              <a:avLst/>
              <a:gdLst/>
              <a:ahLst/>
              <a:cxnLst/>
              <a:rect l="l" t="t" r="r" b="b"/>
              <a:pathLst>
                <a:path w="2282953" h="176501">
                  <a:moveTo>
                    <a:pt x="0" y="0"/>
                  </a:moveTo>
                  <a:lnTo>
                    <a:pt x="2282953" y="0"/>
                  </a:lnTo>
                  <a:lnTo>
                    <a:pt x="2282953" y="176501"/>
                  </a:lnTo>
                  <a:lnTo>
                    <a:pt x="0" y="17650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D0067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2282953" cy="1955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535290" y="1115552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843821" y="2400189"/>
            <a:ext cx="780061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How did Nana find out about his apprenticeship?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4473521" y="2858873"/>
            <a:ext cx="8541211" cy="663536"/>
            <a:chOff x="0" y="0"/>
            <a:chExt cx="2282953" cy="17735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282953" cy="177354"/>
            </a:xfrm>
            <a:custGeom>
              <a:avLst/>
              <a:gdLst/>
              <a:ahLst/>
              <a:cxnLst/>
              <a:rect l="l" t="t" r="r" b="b"/>
              <a:pathLst>
                <a:path w="2282953" h="177354">
                  <a:moveTo>
                    <a:pt x="0" y="0"/>
                  </a:moveTo>
                  <a:lnTo>
                    <a:pt x="2282953" y="0"/>
                  </a:lnTo>
                  <a:lnTo>
                    <a:pt x="2282953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19050"/>
              <a:ext cx="2282953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4535290" y="2298414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43821" y="3581678"/>
            <a:ext cx="780061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What does Esme want to do when she finishes her apprenticeship?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4535290" y="3989277"/>
            <a:ext cx="8541211" cy="663536"/>
            <a:chOff x="0" y="0"/>
            <a:chExt cx="2282953" cy="17735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282953" cy="177354"/>
            </a:xfrm>
            <a:custGeom>
              <a:avLst/>
              <a:gdLst/>
              <a:ahLst/>
              <a:cxnLst/>
              <a:rect l="l" t="t" r="r" b="b"/>
              <a:pathLst>
                <a:path w="2282953" h="177354">
                  <a:moveTo>
                    <a:pt x="0" y="0"/>
                  </a:moveTo>
                  <a:lnTo>
                    <a:pt x="2282953" y="0"/>
                  </a:lnTo>
                  <a:lnTo>
                    <a:pt x="2282953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53366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2282953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4535290" y="3455734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43821" y="4763166"/>
            <a:ext cx="780061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How does James feel to be working at the BBC?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4535290" y="5170766"/>
            <a:ext cx="8541211" cy="663536"/>
            <a:chOff x="0" y="0"/>
            <a:chExt cx="2282953" cy="17735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282953" cy="177354"/>
            </a:xfrm>
            <a:custGeom>
              <a:avLst/>
              <a:gdLst/>
              <a:ahLst/>
              <a:cxnLst/>
              <a:rect l="l" t="t" r="r" b="b"/>
              <a:pathLst>
                <a:path w="2282953" h="177354">
                  <a:moveTo>
                    <a:pt x="0" y="0"/>
                  </a:moveTo>
                  <a:lnTo>
                    <a:pt x="2282953" y="0"/>
                  </a:lnTo>
                  <a:lnTo>
                    <a:pt x="2282953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7B7A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19050"/>
              <a:ext cx="2282953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4535290" y="4611274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843821" y="5944654"/>
            <a:ext cx="780061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What does Maisie do at university?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4535290" y="6352254"/>
            <a:ext cx="8541211" cy="663536"/>
            <a:chOff x="0" y="0"/>
            <a:chExt cx="2282953" cy="17735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282953" cy="177354"/>
            </a:xfrm>
            <a:custGeom>
              <a:avLst/>
              <a:gdLst/>
              <a:ahLst/>
              <a:cxnLst/>
              <a:rect l="l" t="t" r="r" b="b"/>
              <a:pathLst>
                <a:path w="2282953" h="177354">
                  <a:moveTo>
                    <a:pt x="0" y="0"/>
                  </a:moveTo>
                  <a:lnTo>
                    <a:pt x="2282953" y="0"/>
                  </a:lnTo>
                  <a:lnTo>
                    <a:pt x="2282953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9CA3B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19050"/>
              <a:ext cx="2282953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4535290" y="5818711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3821" y="7126143"/>
            <a:ext cx="7800610" cy="27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Montserrat 4"/>
              </a:rPr>
              <a:t>What does Connell say he wants to be?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4535290" y="7533743"/>
            <a:ext cx="8517989" cy="663536"/>
            <a:chOff x="0" y="0"/>
            <a:chExt cx="2276746" cy="17735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276746" cy="177354"/>
            </a:xfrm>
            <a:custGeom>
              <a:avLst/>
              <a:gdLst/>
              <a:ahLst/>
              <a:cxnLst/>
              <a:rect l="l" t="t" r="r" b="b"/>
              <a:pathLst>
                <a:path w="2276746" h="177354">
                  <a:moveTo>
                    <a:pt x="0" y="0"/>
                  </a:moveTo>
                  <a:lnTo>
                    <a:pt x="2276746" y="0"/>
                  </a:lnTo>
                  <a:lnTo>
                    <a:pt x="2276746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3812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9050"/>
              <a:ext cx="2276746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4535290" y="7000199"/>
            <a:ext cx="303324" cy="53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ushcraft"/>
              </a:rPr>
              <a:t>6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3560838" y="9671050"/>
            <a:ext cx="4547865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5 - answers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816249" y="1787239"/>
            <a:ext cx="4327751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ntserrat 1"/>
              </a:rPr>
              <a:t>Dragon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816249" y="2996715"/>
            <a:ext cx="5432078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ntserrat 1"/>
              </a:rPr>
              <a:t>At a recruitment event day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816249" y="4110941"/>
            <a:ext cx="5609366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ntserrat 1"/>
              </a:rPr>
              <a:t>Be a chef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38614" y="5361731"/>
            <a:ext cx="6663511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ntserrat 1"/>
              </a:rPr>
              <a:t>Privileged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816249" y="6502492"/>
            <a:ext cx="7828182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ntserrat 1"/>
              </a:rPr>
              <a:t>Degree learning - lectures and seminars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816249" y="7645881"/>
            <a:ext cx="7828182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ntserrat 1"/>
              </a:rPr>
              <a:t>Be a personal trainer who can train everyone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144000" y="9285623"/>
            <a:ext cx="1028127" cy="65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FFFFFF"/>
                </a:solidFill>
                <a:latin typeface="Montserrat 1"/>
              </a:rPr>
              <a:t>Connell</a:t>
            </a:r>
          </a:p>
          <a:p>
            <a:pPr algn="ctr">
              <a:lnSpc>
                <a:spcPts val="2632"/>
              </a:lnSpc>
            </a:pPr>
            <a:endParaRPr lang="en-US" sz="1880">
              <a:solidFill>
                <a:srgbClr val="FFFFFF"/>
              </a:solidFill>
              <a:latin typeface="Montserrat 1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answer the questions</a:t>
            </a:r>
          </a:p>
        </p:txBody>
      </p:sp>
      <p:sp>
        <p:nvSpPr>
          <p:cNvPr id="10" name="Freeform 10"/>
          <p:cNvSpPr/>
          <p:nvPr/>
        </p:nvSpPr>
        <p:spPr>
          <a:xfrm>
            <a:off x="5111349" y="8578446"/>
            <a:ext cx="1075518" cy="1003816"/>
          </a:xfrm>
          <a:custGeom>
            <a:avLst/>
            <a:gdLst/>
            <a:ahLst/>
            <a:cxnLst/>
            <a:rect l="l" t="t" r="r" b="b"/>
            <a:pathLst>
              <a:path w="1075518" h="1003816">
                <a:moveTo>
                  <a:pt x="0" y="0"/>
                </a:moveTo>
                <a:lnTo>
                  <a:pt x="1075518" y="0"/>
                </a:lnTo>
                <a:lnTo>
                  <a:pt x="1075518" y="1003816"/>
                </a:lnTo>
                <a:lnTo>
                  <a:pt x="0" y="100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5284073" y="9265481"/>
            <a:ext cx="717396" cy="27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</a:pPr>
            <a:r>
              <a:rPr lang="en-US" sz="1588">
                <a:solidFill>
                  <a:srgbClr val="FFFFFF"/>
                </a:solidFill>
                <a:latin typeface="Montserrat 1"/>
              </a:rPr>
              <a:t>Esme</a:t>
            </a:r>
          </a:p>
        </p:txBody>
      </p:sp>
      <p:sp>
        <p:nvSpPr>
          <p:cNvPr id="12" name="Freeform 12"/>
          <p:cNvSpPr/>
          <p:nvPr/>
        </p:nvSpPr>
        <p:spPr>
          <a:xfrm>
            <a:off x="6560171" y="8577501"/>
            <a:ext cx="1077203" cy="1005707"/>
          </a:xfrm>
          <a:custGeom>
            <a:avLst/>
            <a:gdLst/>
            <a:ahLst/>
            <a:cxnLst/>
            <a:rect l="l" t="t" r="r" b="b"/>
            <a:pathLst>
              <a:path w="1077203" h="1005707">
                <a:moveTo>
                  <a:pt x="0" y="0"/>
                </a:moveTo>
                <a:lnTo>
                  <a:pt x="1077203" y="0"/>
                </a:lnTo>
                <a:lnTo>
                  <a:pt x="1077203" y="1005706"/>
                </a:lnTo>
                <a:lnTo>
                  <a:pt x="0" y="100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6772333" y="9283453"/>
            <a:ext cx="717396" cy="27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</a:pPr>
            <a:r>
              <a:rPr lang="en-US" sz="1588">
                <a:solidFill>
                  <a:srgbClr val="FFFFFF"/>
                </a:solidFill>
                <a:latin typeface="Montserrat 1"/>
              </a:rPr>
              <a:t>Nana</a:t>
            </a:r>
          </a:p>
        </p:txBody>
      </p:sp>
      <p:sp>
        <p:nvSpPr>
          <p:cNvPr id="14" name="Freeform 14"/>
          <p:cNvSpPr/>
          <p:nvPr/>
        </p:nvSpPr>
        <p:spPr>
          <a:xfrm>
            <a:off x="8010679" y="8550678"/>
            <a:ext cx="1077203" cy="1005707"/>
          </a:xfrm>
          <a:custGeom>
            <a:avLst/>
            <a:gdLst/>
            <a:ahLst/>
            <a:cxnLst/>
            <a:rect l="l" t="t" r="r" b="b"/>
            <a:pathLst>
              <a:path w="1077203" h="1005707">
                <a:moveTo>
                  <a:pt x="0" y="0"/>
                </a:moveTo>
                <a:lnTo>
                  <a:pt x="1077202" y="0"/>
                </a:lnTo>
                <a:lnTo>
                  <a:pt x="1077202" y="1005707"/>
                </a:lnTo>
                <a:lnTo>
                  <a:pt x="0" y="10057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8233610" y="9307075"/>
            <a:ext cx="717396" cy="27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</a:pPr>
            <a:r>
              <a:rPr lang="en-US" sz="1588">
                <a:solidFill>
                  <a:srgbClr val="FFFFFF"/>
                </a:solidFill>
                <a:latin typeface="Montserrat 1"/>
              </a:rPr>
              <a:t>James</a:t>
            </a:r>
          </a:p>
        </p:txBody>
      </p:sp>
      <p:sp>
        <p:nvSpPr>
          <p:cNvPr id="16" name="Freeform 16"/>
          <p:cNvSpPr/>
          <p:nvPr/>
        </p:nvSpPr>
        <p:spPr>
          <a:xfrm>
            <a:off x="9461186" y="8577501"/>
            <a:ext cx="1077203" cy="1005563"/>
          </a:xfrm>
          <a:custGeom>
            <a:avLst/>
            <a:gdLst/>
            <a:ahLst/>
            <a:cxnLst/>
            <a:rect l="l" t="t" r="r" b="b"/>
            <a:pathLst>
              <a:path w="1077203" h="1005563">
                <a:moveTo>
                  <a:pt x="0" y="0"/>
                </a:moveTo>
                <a:lnTo>
                  <a:pt x="1077203" y="0"/>
                </a:lnTo>
                <a:lnTo>
                  <a:pt x="1077203" y="1005563"/>
                </a:lnTo>
                <a:lnTo>
                  <a:pt x="0" y="100556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0911694" y="8573481"/>
            <a:ext cx="1077203" cy="1005707"/>
          </a:xfrm>
          <a:custGeom>
            <a:avLst/>
            <a:gdLst/>
            <a:ahLst/>
            <a:cxnLst/>
            <a:rect l="l" t="t" r="r" b="b"/>
            <a:pathLst>
              <a:path w="1077203" h="1005707">
                <a:moveTo>
                  <a:pt x="0" y="0"/>
                </a:moveTo>
                <a:lnTo>
                  <a:pt x="1077202" y="0"/>
                </a:lnTo>
                <a:lnTo>
                  <a:pt x="1077202" y="1005707"/>
                </a:lnTo>
                <a:lnTo>
                  <a:pt x="0" y="100570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10998212" y="9312040"/>
            <a:ext cx="878747" cy="27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</a:pPr>
            <a:r>
              <a:rPr lang="en-US" sz="1588">
                <a:solidFill>
                  <a:srgbClr val="FFFFFF"/>
                </a:solidFill>
                <a:latin typeface="Montserrat 1"/>
              </a:rPr>
              <a:t>Maisie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2362201" y="8577501"/>
            <a:ext cx="1077203" cy="1005707"/>
          </a:xfrm>
          <a:custGeom>
            <a:avLst/>
            <a:gdLst/>
            <a:ahLst/>
            <a:cxnLst/>
            <a:rect l="l" t="t" r="r" b="b"/>
            <a:pathLst>
              <a:path w="1077203" h="1005707">
                <a:moveTo>
                  <a:pt x="0" y="0"/>
                </a:moveTo>
                <a:lnTo>
                  <a:pt x="1077203" y="0"/>
                </a:lnTo>
                <a:lnTo>
                  <a:pt x="1077203" y="1005706"/>
                </a:lnTo>
                <a:lnTo>
                  <a:pt x="0" y="100570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12427347" y="9307177"/>
            <a:ext cx="878747" cy="27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</a:pPr>
            <a:r>
              <a:rPr lang="en-US" sz="1588">
                <a:solidFill>
                  <a:srgbClr val="FFFFFF"/>
                </a:solidFill>
                <a:latin typeface="Montserrat 1"/>
              </a:rPr>
              <a:t>Daisy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72107" y="1122309"/>
            <a:ext cx="7590085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does Daisy say about the charity she works for? (2 things)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371903" y="1546986"/>
            <a:ext cx="7928849" cy="645628"/>
            <a:chOff x="0" y="0"/>
            <a:chExt cx="2178059" cy="17735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387822" y="1019175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688026" y="2338008"/>
            <a:ext cx="10460667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does Nana say about his colleagues? (2 things)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5387822" y="2762686"/>
            <a:ext cx="7928849" cy="645628"/>
            <a:chOff x="0" y="0"/>
            <a:chExt cx="2178059" cy="17735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403742" y="2234875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688026" y="3628267"/>
            <a:ext cx="7590085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do Esme’s team help her with? (1 thing)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387822" y="4052944"/>
            <a:ext cx="7928849" cy="645628"/>
            <a:chOff x="0" y="0"/>
            <a:chExt cx="2178059" cy="17735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403742" y="3525133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688026" y="4906099"/>
            <a:ext cx="7590085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does James say he has always been interested in? (2 things)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387822" y="5330776"/>
            <a:ext cx="7928849" cy="645628"/>
            <a:chOff x="0" y="0"/>
            <a:chExt cx="2178059" cy="17735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403742" y="4802965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649716" y="6221210"/>
            <a:ext cx="7590085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does Maisie want to make sure football is like? (2 things)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349512" y="6645887"/>
            <a:ext cx="7928849" cy="645628"/>
            <a:chOff x="0" y="0"/>
            <a:chExt cx="2178059" cy="17735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5365431" y="6118076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644888" y="9621520"/>
            <a:ext cx="266216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6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5611156" y="7432749"/>
            <a:ext cx="7590085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would Connell say to his younger self? (1 thing)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5333343" y="7857426"/>
            <a:ext cx="7928849" cy="645628"/>
            <a:chOff x="0" y="0"/>
            <a:chExt cx="2178059" cy="17735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5326871" y="7329615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6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564561" y="9313288"/>
            <a:ext cx="914613" cy="27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589">
                <a:solidFill>
                  <a:srgbClr val="FFFFFF"/>
                </a:solidFill>
                <a:latin typeface="Montserrat 1"/>
              </a:rPr>
              <a:t>Connell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answer the questions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111349" y="8550678"/>
            <a:ext cx="8328055" cy="1036548"/>
            <a:chOff x="0" y="0"/>
            <a:chExt cx="11104073" cy="1382065"/>
          </a:xfrm>
        </p:grpSpPr>
        <p:sp>
          <p:nvSpPr>
            <p:cNvPr id="11" name="Freeform 11"/>
            <p:cNvSpPr/>
            <p:nvPr/>
          </p:nvSpPr>
          <p:spPr>
            <a:xfrm>
              <a:off x="0" y="37023"/>
              <a:ext cx="1434023" cy="1338422"/>
            </a:xfrm>
            <a:custGeom>
              <a:avLst/>
              <a:gdLst/>
              <a:ahLst/>
              <a:cxnLst/>
              <a:rect l="l" t="t" r="r" b="b"/>
              <a:pathLst>
                <a:path w="1434023" h="1338422">
                  <a:moveTo>
                    <a:pt x="0" y="0"/>
                  </a:moveTo>
                  <a:lnTo>
                    <a:pt x="1434023" y="0"/>
                  </a:lnTo>
                  <a:lnTo>
                    <a:pt x="1434023" y="1338422"/>
                  </a:lnTo>
                  <a:lnTo>
                    <a:pt x="0" y="1338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30298" y="965771"/>
              <a:ext cx="956529" cy="354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4"/>
                </a:lnSpc>
              </a:pPr>
              <a:r>
                <a:rPr lang="en-US" sz="1588">
                  <a:solidFill>
                    <a:srgbClr val="FFFFFF"/>
                  </a:solidFill>
                  <a:latin typeface="Montserrat 1"/>
                </a:rPr>
                <a:t>Esme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931763" y="35763"/>
              <a:ext cx="1436270" cy="1340942"/>
            </a:xfrm>
            <a:custGeom>
              <a:avLst/>
              <a:gdLst/>
              <a:ahLst/>
              <a:cxnLst/>
              <a:rect l="l" t="t" r="r" b="b"/>
              <a:pathLst>
                <a:path w="1436270" h="1340942">
                  <a:moveTo>
                    <a:pt x="0" y="0"/>
                  </a:moveTo>
                  <a:lnTo>
                    <a:pt x="1436270" y="0"/>
                  </a:lnTo>
                  <a:lnTo>
                    <a:pt x="1436270" y="1340942"/>
                  </a:lnTo>
                  <a:lnTo>
                    <a:pt x="0" y="1340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214646" y="989733"/>
              <a:ext cx="956529" cy="35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4"/>
                </a:lnSpc>
              </a:pPr>
              <a:r>
                <a:rPr lang="en-US" sz="1588">
                  <a:solidFill>
                    <a:srgbClr val="FFFFFF"/>
                  </a:solidFill>
                  <a:latin typeface="Montserrat 1"/>
                </a:rPr>
                <a:t>Nana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3865773" y="0"/>
              <a:ext cx="1436270" cy="1340942"/>
            </a:xfrm>
            <a:custGeom>
              <a:avLst/>
              <a:gdLst/>
              <a:ahLst/>
              <a:cxnLst/>
              <a:rect l="l" t="t" r="r" b="b"/>
              <a:pathLst>
                <a:path w="1436270" h="1340942">
                  <a:moveTo>
                    <a:pt x="0" y="0"/>
                  </a:moveTo>
                  <a:lnTo>
                    <a:pt x="1436270" y="0"/>
                  </a:lnTo>
                  <a:lnTo>
                    <a:pt x="1436270" y="1340942"/>
                  </a:lnTo>
                  <a:lnTo>
                    <a:pt x="0" y="1340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163015" y="1021229"/>
              <a:ext cx="956529" cy="354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4"/>
                </a:lnSpc>
              </a:pPr>
              <a:r>
                <a:rPr lang="en-US" sz="1588">
                  <a:solidFill>
                    <a:srgbClr val="FFFFFF"/>
                  </a:solidFill>
                  <a:latin typeface="Montserrat 1"/>
                </a:rPr>
                <a:t>James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5799783" y="35763"/>
              <a:ext cx="1436270" cy="1340751"/>
            </a:xfrm>
            <a:custGeom>
              <a:avLst/>
              <a:gdLst/>
              <a:ahLst/>
              <a:cxnLst/>
              <a:rect l="l" t="t" r="r" b="b"/>
              <a:pathLst>
                <a:path w="1436270" h="1340751">
                  <a:moveTo>
                    <a:pt x="0" y="0"/>
                  </a:moveTo>
                  <a:lnTo>
                    <a:pt x="1436270" y="0"/>
                  </a:lnTo>
                  <a:lnTo>
                    <a:pt x="1436270" y="1340751"/>
                  </a:lnTo>
                  <a:lnTo>
                    <a:pt x="0" y="1340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7733793" y="30404"/>
              <a:ext cx="1436270" cy="1340942"/>
            </a:xfrm>
            <a:custGeom>
              <a:avLst/>
              <a:gdLst/>
              <a:ahLst/>
              <a:cxnLst/>
              <a:rect l="l" t="t" r="r" b="b"/>
              <a:pathLst>
                <a:path w="1436270" h="1340942">
                  <a:moveTo>
                    <a:pt x="0" y="0"/>
                  </a:moveTo>
                  <a:lnTo>
                    <a:pt x="1436270" y="0"/>
                  </a:lnTo>
                  <a:lnTo>
                    <a:pt x="1436270" y="1340942"/>
                  </a:lnTo>
                  <a:lnTo>
                    <a:pt x="0" y="1340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849151" y="1027848"/>
              <a:ext cx="1171663" cy="354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4"/>
                </a:lnSpc>
              </a:pPr>
              <a:r>
                <a:rPr lang="en-US" sz="1588">
                  <a:solidFill>
                    <a:srgbClr val="FFFFFF"/>
                  </a:solidFill>
                  <a:latin typeface="Montserrat 1"/>
                </a:rPr>
                <a:t>Maisie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9667803" y="35763"/>
              <a:ext cx="1436270" cy="1340942"/>
            </a:xfrm>
            <a:custGeom>
              <a:avLst/>
              <a:gdLst/>
              <a:ahLst/>
              <a:cxnLst/>
              <a:rect l="l" t="t" r="r" b="b"/>
              <a:pathLst>
                <a:path w="1436270" h="1340942">
                  <a:moveTo>
                    <a:pt x="0" y="0"/>
                  </a:moveTo>
                  <a:lnTo>
                    <a:pt x="1436270" y="0"/>
                  </a:lnTo>
                  <a:lnTo>
                    <a:pt x="1436270" y="1340942"/>
                  </a:lnTo>
                  <a:lnTo>
                    <a:pt x="0" y="1340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754664" y="1021365"/>
              <a:ext cx="1171663" cy="354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4"/>
                </a:lnSpc>
              </a:pPr>
              <a:r>
                <a:rPr lang="en-US" sz="1588">
                  <a:solidFill>
                    <a:srgbClr val="FFFFFF"/>
                  </a:solidFill>
                  <a:latin typeface="Montserrat 1"/>
                </a:rPr>
                <a:t>Daisy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672107" y="1122309"/>
            <a:ext cx="7590085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does Daisy say about the charity she works for?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5371903" y="1546986"/>
            <a:ext cx="7928849" cy="645628"/>
            <a:chOff x="0" y="0"/>
            <a:chExt cx="2178059" cy="17735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387822" y="1019175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88026" y="2338008"/>
            <a:ext cx="10460667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does Nana say about his colleagues?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5387822" y="2762686"/>
            <a:ext cx="7928849" cy="645628"/>
            <a:chOff x="0" y="0"/>
            <a:chExt cx="2178059" cy="17735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403742" y="2234875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688026" y="3628267"/>
            <a:ext cx="7590085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do Esme’s team help her with?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5387822" y="4052944"/>
            <a:ext cx="7928849" cy="645628"/>
            <a:chOff x="0" y="0"/>
            <a:chExt cx="2178059" cy="17735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5403742" y="3525133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688026" y="4906099"/>
            <a:ext cx="7590085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does James say he has always been interested in?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5387822" y="5330776"/>
            <a:ext cx="7928849" cy="645628"/>
            <a:chOff x="0" y="0"/>
            <a:chExt cx="2178059" cy="17735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5403742" y="4802965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49716" y="6221210"/>
            <a:ext cx="7590085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does Maisie want to make sure football is like?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5349512" y="6645887"/>
            <a:ext cx="7928849" cy="645628"/>
            <a:chOff x="0" y="0"/>
            <a:chExt cx="2178059" cy="17735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365431" y="6118076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5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5611156" y="7432749"/>
            <a:ext cx="7590085" cy="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1"/>
              </a:lnSpc>
            </a:pPr>
            <a:r>
              <a:rPr lang="en-US" sz="1565">
                <a:solidFill>
                  <a:srgbClr val="000000"/>
                </a:solidFill>
                <a:latin typeface="Montserrat 4"/>
              </a:rPr>
              <a:t>What would Connell say to his younger self?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5310952" y="7857426"/>
            <a:ext cx="7928849" cy="645628"/>
            <a:chOff x="0" y="0"/>
            <a:chExt cx="2178059" cy="17735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178059" cy="177354"/>
            </a:xfrm>
            <a:custGeom>
              <a:avLst/>
              <a:gdLst/>
              <a:ahLst/>
              <a:cxnLst/>
              <a:rect l="l" t="t" r="r" b="b"/>
              <a:pathLst>
                <a:path w="2178059" h="177354">
                  <a:moveTo>
                    <a:pt x="0" y="0"/>
                  </a:moveTo>
                  <a:lnTo>
                    <a:pt x="2178059" y="0"/>
                  </a:lnTo>
                  <a:lnTo>
                    <a:pt x="2178059" y="177354"/>
                  </a:lnTo>
                  <a:lnTo>
                    <a:pt x="0" y="17735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A3D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9050"/>
              <a:ext cx="2178059" cy="19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5326871" y="7329615"/>
            <a:ext cx="295138" cy="51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6">
                <a:solidFill>
                  <a:srgbClr val="000000"/>
                </a:solidFill>
                <a:latin typeface="Bushcraft"/>
              </a:rPr>
              <a:t>6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555036" y="9313288"/>
            <a:ext cx="914613" cy="27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589">
                <a:solidFill>
                  <a:srgbClr val="FFFFFF"/>
                </a:solidFill>
                <a:latin typeface="Montserrat 1"/>
              </a:rPr>
              <a:t>Connell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513000" y="1610670"/>
            <a:ext cx="6772885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3" lvl="1" indent="-129542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Montserrat 1"/>
              </a:rPr>
              <a:t>Called Abberton Rural Training</a:t>
            </a:r>
          </a:p>
          <a:p>
            <a:pPr marL="259083" lvl="1" indent="-129542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Montserrat 1"/>
              </a:rPr>
              <a:t>Help vulnerable and isolated people in Essex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513000" y="2823284"/>
            <a:ext cx="733493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3" lvl="1" indent="-129542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Montserrat 1"/>
              </a:rPr>
              <a:t>They are really nice people</a:t>
            </a:r>
          </a:p>
          <a:p>
            <a:pPr marL="259083" lvl="1" indent="-129542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Montserrat 1"/>
              </a:rPr>
              <a:t>They like to have a laugh together and do crazy stuff 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513000" y="4142117"/>
            <a:ext cx="733493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3" lvl="1" indent="-129542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Montserrat 1"/>
              </a:rPr>
              <a:t>With her chopping, cooking and serving skills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513000" y="5455470"/>
            <a:ext cx="7463252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3" lvl="1" indent="-129542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Montserrat 1"/>
              </a:rPr>
              <a:t>Software engineering and coding</a:t>
            </a:r>
          </a:p>
          <a:p>
            <a:pPr marL="259083" lvl="1" indent="-129542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Montserrat 1"/>
              </a:rPr>
              <a:t>Television and radio production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513000" y="6795165"/>
            <a:ext cx="648894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3" lvl="1" indent="-129542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Montserrat 1"/>
              </a:rPr>
              <a:t>More inclusive</a:t>
            </a:r>
          </a:p>
          <a:p>
            <a:pPr marL="259083" lvl="1" indent="-129542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Montserrat 1"/>
              </a:rPr>
              <a:t>More diverse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3560838" y="9671050"/>
            <a:ext cx="4547865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6 - answers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13000" y="8071655"/>
            <a:ext cx="733493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3" lvl="1" indent="-129542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Montserrat 1"/>
              </a:rPr>
              <a:t>“You’re going to go on to do so many incredible things.”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09568" y="86995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resources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543360" y="5370702"/>
            <a:ext cx="6621746" cy="4635222"/>
            <a:chOff x="0" y="0"/>
            <a:chExt cx="8828995" cy="6180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28995" cy="6180296"/>
            </a:xfrm>
            <a:custGeom>
              <a:avLst/>
              <a:gdLst/>
              <a:ahLst/>
              <a:cxnLst/>
              <a:rect l="l" t="t" r="r" b="b"/>
              <a:pathLst>
                <a:path w="8828995" h="6180296">
                  <a:moveTo>
                    <a:pt x="0" y="0"/>
                  </a:moveTo>
                  <a:lnTo>
                    <a:pt x="8828995" y="0"/>
                  </a:lnTo>
                  <a:lnTo>
                    <a:pt x="8828995" y="6180296"/>
                  </a:lnTo>
                  <a:lnTo>
                    <a:pt x="0" y="6180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4470145" y="1905857"/>
            <a:ext cx="2768176" cy="3915384"/>
          </a:xfrm>
          <a:custGeom>
            <a:avLst/>
            <a:gdLst/>
            <a:ahLst/>
            <a:cxnLst/>
            <a:rect l="l" t="t" r="r" b="b"/>
            <a:pathLst>
              <a:path w="2768176" h="3915384">
                <a:moveTo>
                  <a:pt x="0" y="0"/>
                </a:moveTo>
                <a:lnTo>
                  <a:pt x="2768176" y="0"/>
                </a:lnTo>
                <a:lnTo>
                  <a:pt x="2768176" y="3915383"/>
                </a:lnTo>
                <a:lnTo>
                  <a:pt x="0" y="391538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631649" y="2249041"/>
            <a:ext cx="12946052" cy="1616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solidFill>
                  <a:srgbClr val="2FA3DC"/>
                </a:solidFill>
                <a:latin typeface="Montserrat 1"/>
              </a:rPr>
              <a:t>Teacher guide &amp; student activities:  </a:t>
            </a:r>
            <a:r>
              <a:rPr lang="en-GB" sz="3100" b="1" i="0" u="sng" strike="noStrike" dirty="0">
                <a:solidFill>
                  <a:srgbClr val="0563C1"/>
                </a:solidFill>
                <a:effectLst/>
                <a:latin typeface="Montserrat 1" panose="020B0604020202020204" charset="0"/>
                <a:hlinkClick r:id="rId6"/>
              </a:rPr>
              <a:t>https://amazingapprenticeships.com/resource/this-is-my-story-teacher-guide-student-activity</a:t>
            </a:r>
            <a:r>
              <a:rPr lang="en-GB" sz="3100" b="1" dirty="0">
                <a:latin typeface="Montserrat 1" panose="020B0604020202020204" charset="0"/>
              </a:rPr>
              <a:t> </a:t>
            </a:r>
            <a:endParaRPr lang="en-US" sz="3100" b="1" u="sng" dirty="0">
              <a:solidFill>
                <a:srgbClr val="000000"/>
              </a:solidFill>
              <a:latin typeface="Montserrat 1" panose="020B0604020202020204" charset="0"/>
              <a:hlinkClick r:id="rId7" tooltip="https://amazingapprenticeships.com/resource/this-is-my-story-teacher-guide/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1649" y="6563411"/>
            <a:ext cx="12946052" cy="107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solidFill>
                  <a:srgbClr val="2FA3DC"/>
                </a:solidFill>
                <a:latin typeface="Montserrat 1"/>
              </a:rPr>
              <a:t>All the resources and the film:</a:t>
            </a:r>
          </a:p>
          <a:p>
            <a:pPr>
              <a:lnSpc>
                <a:spcPts val="4339"/>
              </a:lnSpc>
            </a:pPr>
            <a:r>
              <a:rPr lang="en-GB" sz="3100" b="1" i="0" dirty="0">
                <a:solidFill>
                  <a:srgbClr val="2271B1"/>
                </a:solidFill>
                <a:effectLst/>
                <a:latin typeface="Montserrat 1" panose="020B0604020202020204" charset="0"/>
                <a:hlinkClick r:id="rId8"/>
              </a:rPr>
              <a:t>https://amazingapprenticeships.com/this-is-my-story/</a:t>
            </a:r>
            <a:r>
              <a:rPr lang="en-GB" sz="3100" b="1" i="0" dirty="0">
                <a:solidFill>
                  <a:srgbClr val="646970"/>
                </a:solidFill>
                <a:effectLst/>
                <a:latin typeface="Montserrat 1" panose="020B0604020202020204" charset="0"/>
              </a:rPr>
              <a:t> </a:t>
            </a:r>
            <a:endParaRPr lang="en-US" sz="3100" b="1" dirty="0">
              <a:solidFill>
                <a:srgbClr val="000000"/>
              </a:solidFill>
              <a:latin typeface="Montserrat 1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19050" y="-51574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7217998" y="7109015"/>
            <a:ext cx="2600964" cy="59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Events &amp; Fundraising </a:t>
            </a:r>
          </a:p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Officer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78349" y="4294047"/>
            <a:ext cx="2363482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Army base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78349" y="2836581"/>
            <a:ext cx="2363482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Charity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5395590" y="7422929"/>
            <a:ext cx="1822408" cy="1316127"/>
          </a:xfrm>
          <a:prstGeom prst="line">
            <a:avLst/>
          </a:prstGeom>
          <a:ln w="57150" cap="flat">
            <a:solidFill>
              <a:srgbClr val="2FA3D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9523029" y="3128115"/>
            <a:ext cx="2637061" cy="3994962"/>
          </a:xfrm>
          <a:prstGeom prst="line">
            <a:avLst/>
          </a:prstGeom>
          <a:ln w="57150" cap="flat">
            <a:solidFill>
              <a:srgbClr val="2FA3D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406716" y="5727080"/>
            <a:ext cx="2223528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Software Engineer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36739" y="1214813"/>
            <a:ext cx="2363482" cy="59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Community activator coach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24368" y="2778626"/>
            <a:ext cx="555554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Chef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37846" y="8738455"/>
            <a:ext cx="1961268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Personal Trainer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35988" y="4160561"/>
            <a:ext cx="1964984" cy="59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Sports Business </a:t>
            </a:r>
          </a:p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Management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78349" y="1214813"/>
            <a:ext cx="2363482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Youth centre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78349" y="8738455"/>
            <a:ext cx="2363482" cy="59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BBC</a:t>
            </a:r>
          </a:p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headquarters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89310" y="5727080"/>
            <a:ext cx="2363482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Therapy gym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978349" y="7109015"/>
            <a:ext cx="2363482" cy="59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Football association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134916" y="1028700"/>
            <a:ext cx="1192881" cy="1113355"/>
            <a:chOff x="0" y="0"/>
            <a:chExt cx="1590508" cy="148447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90508" cy="1484474"/>
            </a:xfrm>
            <a:custGeom>
              <a:avLst/>
              <a:gdLst/>
              <a:ahLst/>
              <a:cxnLst/>
              <a:rect l="l" t="t" r="r" b="b"/>
              <a:pathLst>
                <a:path w="1590508" h="1484474">
                  <a:moveTo>
                    <a:pt x="0" y="0"/>
                  </a:moveTo>
                  <a:lnTo>
                    <a:pt x="1590508" y="0"/>
                  </a:lnTo>
                  <a:lnTo>
                    <a:pt x="1590508" y="1484474"/>
                  </a:lnTo>
                  <a:lnTo>
                    <a:pt x="0" y="1484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55429" y="1043777"/>
              <a:ext cx="1060907" cy="379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Esme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133981" y="2512656"/>
            <a:ext cx="1194750" cy="1115452"/>
            <a:chOff x="0" y="0"/>
            <a:chExt cx="1592999" cy="14872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92999" cy="1487269"/>
            </a:xfrm>
            <a:custGeom>
              <a:avLst/>
              <a:gdLst/>
              <a:ahLst/>
              <a:cxnLst/>
              <a:rect l="l" t="t" r="r" b="b"/>
              <a:pathLst>
                <a:path w="1592999" h="1487269">
                  <a:moveTo>
                    <a:pt x="0" y="0"/>
                  </a:moveTo>
                  <a:lnTo>
                    <a:pt x="1592999" y="0"/>
                  </a:lnTo>
                  <a:lnTo>
                    <a:pt x="1592999" y="1487269"/>
                  </a:lnTo>
                  <a:lnTo>
                    <a:pt x="0" y="148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13752" y="1071752"/>
              <a:ext cx="1060907" cy="379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Nana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133981" y="3998709"/>
            <a:ext cx="1194750" cy="1144153"/>
            <a:chOff x="0" y="0"/>
            <a:chExt cx="1592999" cy="152553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92999" cy="1487269"/>
            </a:xfrm>
            <a:custGeom>
              <a:avLst/>
              <a:gdLst/>
              <a:ahLst/>
              <a:cxnLst/>
              <a:rect l="l" t="t" r="r" b="b"/>
              <a:pathLst>
                <a:path w="1592999" h="1487269">
                  <a:moveTo>
                    <a:pt x="0" y="0"/>
                  </a:moveTo>
                  <a:lnTo>
                    <a:pt x="1592999" y="0"/>
                  </a:lnTo>
                  <a:lnTo>
                    <a:pt x="1592999" y="1487269"/>
                  </a:lnTo>
                  <a:lnTo>
                    <a:pt x="0" y="148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29677" y="1146350"/>
              <a:ext cx="1060907" cy="379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James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133981" y="5513462"/>
            <a:ext cx="1194750" cy="1115452"/>
            <a:chOff x="0" y="0"/>
            <a:chExt cx="1592999" cy="148726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592999" cy="1487269"/>
            </a:xfrm>
            <a:custGeom>
              <a:avLst/>
              <a:gdLst/>
              <a:ahLst/>
              <a:cxnLst/>
              <a:rect l="l" t="t" r="r" b="b"/>
              <a:pathLst>
                <a:path w="1592999" h="1487269">
                  <a:moveTo>
                    <a:pt x="0" y="0"/>
                  </a:moveTo>
                  <a:lnTo>
                    <a:pt x="1592999" y="0"/>
                  </a:lnTo>
                  <a:lnTo>
                    <a:pt x="1592999" y="1487269"/>
                  </a:lnTo>
                  <a:lnTo>
                    <a:pt x="0" y="148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21889" y="1090401"/>
              <a:ext cx="1299517" cy="379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Connell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133981" y="6999515"/>
            <a:ext cx="1194750" cy="1124368"/>
            <a:chOff x="0" y="0"/>
            <a:chExt cx="1592999" cy="149915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92999" cy="1487269"/>
            </a:xfrm>
            <a:custGeom>
              <a:avLst/>
              <a:gdLst/>
              <a:ahLst/>
              <a:cxnLst/>
              <a:rect l="l" t="t" r="r" b="b"/>
              <a:pathLst>
                <a:path w="1592999" h="1487269">
                  <a:moveTo>
                    <a:pt x="0" y="0"/>
                  </a:moveTo>
                  <a:lnTo>
                    <a:pt x="1592999" y="0"/>
                  </a:lnTo>
                  <a:lnTo>
                    <a:pt x="1592999" y="1487269"/>
                  </a:lnTo>
                  <a:lnTo>
                    <a:pt x="0" y="148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27946" y="1119971"/>
              <a:ext cx="1299517" cy="379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Maisie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133981" y="8494484"/>
            <a:ext cx="1194750" cy="1115452"/>
            <a:chOff x="0" y="0"/>
            <a:chExt cx="1592999" cy="148726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592999" cy="1487269"/>
            </a:xfrm>
            <a:custGeom>
              <a:avLst/>
              <a:gdLst/>
              <a:ahLst/>
              <a:cxnLst/>
              <a:rect l="l" t="t" r="r" b="b"/>
              <a:pathLst>
                <a:path w="1592999" h="1487269">
                  <a:moveTo>
                    <a:pt x="0" y="0"/>
                  </a:moveTo>
                  <a:lnTo>
                    <a:pt x="1592999" y="0"/>
                  </a:lnTo>
                  <a:lnTo>
                    <a:pt x="1592999" y="1487269"/>
                  </a:lnTo>
                  <a:lnTo>
                    <a:pt x="0" y="148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6340" y="1106836"/>
              <a:ext cx="1299517" cy="379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Daisy</a:t>
              </a:r>
            </a:p>
          </p:txBody>
        </p:sp>
      </p:grpSp>
      <p:sp>
        <p:nvSpPr>
          <p:cNvPr id="40" name="Freeform 40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1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match up the apprentices, their jobs and where they work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644888" y="9621520"/>
            <a:ext cx="266216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1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7217998" y="7109015"/>
            <a:ext cx="2600964" cy="59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Events &amp; Fundraising </a:t>
            </a:r>
          </a:p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Officer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02197" y="4303622"/>
            <a:ext cx="2363482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Army base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78349" y="2836581"/>
            <a:ext cx="2363482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Charity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5395590" y="7422929"/>
            <a:ext cx="1822408" cy="1316127"/>
          </a:xfrm>
          <a:prstGeom prst="line">
            <a:avLst/>
          </a:prstGeom>
          <a:ln w="57150" cap="flat">
            <a:solidFill>
              <a:srgbClr val="CD00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9523029" y="3128115"/>
            <a:ext cx="2637061" cy="3994962"/>
          </a:xfrm>
          <a:prstGeom prst="line">
            <a:avLst/>
          </a:prstGeom>
          <a:ln w="57150" cap="flat">
            <a:solidFill>
              <a:srgbClr val="CD00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406716" y="5727080"/>
            <a:ext cx="2223528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Software Engineer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36739" y="1214813"/>
            <a:ext cx="2363482" cy="59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Community activator coach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59992" y="2769101"/>
            <a:ext cx="555554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Chef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37846" y="8738455"/>
            <a:ext cx="1961268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Personal Trainer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35988" y="4160561"/>
            <a:ext cx="1964984" cy="59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Sports Business </a:t>
            </a:r>
          </a:p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Management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78349" y="1214813"/>
            <a:ext cx="2363482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Youth centre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78349" y="8738455"/>
            <a:ext cx="2363482" cy="59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BBC</a:t>
            </a:r>
          </a:p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headquarters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89310" y="5727080"/>
            <a:ext cx="2363482" cy="29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Therapy gym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978349" y="7109015"/>
            <a:ext cx="2363482" cy="59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>
                <a:solidFill>
                  <a:srgbClr val="000000"/>
                </a:solidFill>
                <a:latin typeface="Montserrat 1"/>
              </a:rPr>
              <a:t>Football association</a:t>
            </a:r>
          </a:p>
        </p:txBody>
      </p:sp>
      <p:sp>
        <p:nvSpPr>
          <p:cNvPr id="22" name="Freeform 22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match up the apprentices, their jobs and where they work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60838" y="9671050"/>
            <a:ext cx="4547865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1 - answers</a:t>
            </a:r>
          </a:p>
        </p:txBody>
      </p:sp>
      <p:sp>
        <p:nvSpPr>
          <p:cNvPr id="25" name="AutoShape 25"/>
          <p:cNvSpPr/>
          <p:nvPr/>
        </p:nvSpPr>
        <p:spPr>
          <a:xfrm flipV="1">
            <a:off x="5567578" y="4474475"/>
            <a:ext cx="1968410" cy="3016710"/>
          </a:xfrm>
          <a:prstGeom prst="line">
            <a:avLst/>
          </a:prstGeom>
          <a:ln w="57150" cap="flat">
            <a:solidFill>
              <a:srgbClr val="99CA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 flipV="1">
            <a:off x="5509202" y="1528727"/>
            <a:ext cx="1827536" cy="1624631"/>
          </a:xfrm>
          <a:prstGeom prst="line">
            <a:avLst/>
          </a:prstGeom>
          <a:ln w="57150" cap="flat">
            <a:solidFill>
              <a:srgbClr val="2FA3D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>
            <a:off x="5503202" y="1893339"/>
            <a:ext cx="2556790" cy="1035816"/>
          </a:xfrm>
          <a:prstGeom prst="line">
            <a:avLst/>
          </a:prstGeom>
          <a:ln w="57150" cap="flat">
            <a:solidFill>
              <a:srgbClr val="6533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>
            <a:off x="5567578" y="4562415"/>
            <a:ext cx="1839138" cy="1324719"/>
          </a:xfrm>
          <a:prstGeom prst="line">
            <a:avLst/>
          </a:prstGeom>
          <a:ln w="57150" cap="flat">
            <a:solidFill>
              <a:srgbClr val="07B7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>
            <a:off x="5395561" y="5933507"/>
            <a:ext cx="2142285" cy="2965003"/>
          </a:xfrm>
          <a:prstGeom prst="line">
            <a:avLst/>
          </a:prstGeom>
          <a:ln w="57150" cap="flat">
            <a:solidFill>
              <a:srgbClr val="F381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0" name="AutoShape 30"/>
          <p:cNvSpPr/>
          <p:nvPr/>
        </p:nvSpPr>
        <p:spPr>
          <a:xfrm flipV="1">
            <a:off x="9509843" y="1374868"/>
            <a:ext cx="1468506" cy="157964"/>
          </a:xfrm>
          <a:prstGeom prst="line">
            <a:avLst/>
          </a:prstGeom>
          <a:ln w="57150" cap="flat">
            <a:solidFill>
              <a:srgbClr val="2FA3D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1" name="AutoShape 31"/>
          <p:cNvSpPr/>
          <p:nvPr/>
        </p:nvSpPr>
        <p:spPr>
          <a:xfrm>
            <a:off x="9509689" y="4519852"/>
            <a:ext cx="2242063" cy="2618967"/>
          </a:xfrm>
          <a:prstGeom prst="line">
            <a:avLst/>
          </a:prstGeom>
          <a:ln w="57150" cap="flat">
            <a:solidFill>
              <a:srgbClr val="99CA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2" name="AutoShape 32"/>
          <p:cNvSpPr/>
          <p:nvPr/>
        </p:nvSpPr>
        <p:spPr>
          <a:xfrm>
            <a:off x="8736286" y="2958700"/>
            <a:ext cx="3009669" cy="1363923"/>
          </a:xfrm>
          <a:prstGeom prst="line">
            <a:avLst/>
          </a:prstGeom>
          <a:ln w="57150" cap="flat">
            <a:solidFill>
              <a:srgbClr val="6533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3" name="AutoShape 33"/>
          <p:cNvSpPr/>
          <p:nvPr/>
        </p:nvSpPr>
        <p:spPr>
          <a:xfrm>
            <a:off x="9712016" y="5841786"/>
            <a:ext cx="2045735" cy="3056724"/>
          </a:xfrm>
          <a:prstGeom prst="line">
            <a:avLst/>
          </a:prstGeom>
          <a:ln w="57150" cap="flat">
            <a:solidFill>
              <a:srgbClr val="07B7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4" name="AutoShape 34"/>
          <p:cNvSpPr/>
          <p:nvPr/>
        </p:nvSpPr>
        <p:spPr>
          <a:xfrm flipV="1">
            <a:off x="9683666" y="6260788"/>
            <a:ext cx="2074084" cy="2668539"/>
          </a:xfrm>
          <a:prstGeom prst="line">
            <a:avLst/>
          </a:prstGeom>
          <a:ln w="57150" cap="flat">
            <a:solidFill>
              <a:srgbClr val="F381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5" name="Group 35"/>
          <p:cNvGrpSpPr/>
          <p:nvPr/>
        </p:nvGrpSpPr>
        <p:grpSpPr>
          <a:xfrm>
            <a:off x="4134916" y="1028700"/>
            <a:ext cx="1192881" cy="1113355"/>
            <a:chOff x="0" y="0"/>
            <a:chExt cx="1590508" cy="148447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590508" cy="1484474"/>
            </a:xfrm>
            <a:custGeom>
              <a:avLst/>
              <a:gdLst/>
              <a:ahLst/>
              <a:cxnLst/>
              <a:rect l="l" t="t" r="r" b="b"/>
              <a:pathLst>
                <a:path w="1590508" h="1484474">
                  <a:moveTo>
                    <a:pt x="0" y="0"/>
                  </a:moveTo>
                  <a:lnTo>
                    <a:pt x="1590508" y="0"/>
                  </a:lnTo>
                  <a:lnTo>
                    <a:pt x="1590508" y="1484474"/>
                  </a:lnTo>
                  <a:lnTo>
                    <a:pt x="0" y="1484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55429" y="1043777"/>
              <a:ext cx="1060907" cy="379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Esme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133981" y="2512656"/>
            <a:ext cx="1194750" cy="1115452"/>
            <a:chOff x="0" y="0"/>
            <a:chExt cx="1592999" cy="148726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92999" cy="1487269"/>
            </a:xfrm>
            <a:custGeom>
              <a:avLst/>
              <a:gdLst/>
              <a:ahLst/>
              <a:cxnLst/>
              <a:rect l="l" t="t" r="r" b="b"/>
              <a:pathLst>
                <a:path w="1592999" h="1487269">
                  <a:moveTo>
                    <a:pt x="0" y="0"/>
                  </a:moveTo>
                  <a:lnTo>
                    <a:pt x="1592999" y="0"/>
                  </a:lnTo>
                  <a:lnTo>
                    <a:pt x="1592999" y="1487269"/>
                  </a:lnTo>
                  <a:lnTo>
                    <a:pt x="0" y="148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13752" y="1071752"/>
              <a:ext cx="1060907" cy="379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Nana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133981" y="3998709"/>
            <a:ext cx="1194750" cy="1144153"/>
            <a:chOff x="0" y="0"/>
            <a:chExt cx="1592999" cy="152553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592999" cy="1487269"/>
            </a:xfrm>
            <a:custGeom>
              <a:avLst/>
              <a:gdLst/>
              <a:ahLst/>
              <a:cxnLst/>
              <a:rect l="l" t="t" r="r" b="b"/>
              <a:pathLst>
                <a:path w="1592999" h="1487269">
                  <a:moveTo>
                    <a:pt x="0" y="0"/>
                  </a:moveTo>
                  <a:lnTo>
                    <a:pt x="1592999" y="0"/>
                  </a:lnTo>
                  <a:lnTo>
                    <a:pt x="1592999" y="1487269"/>
                  </a:lnTo>
                  <a:lnTo>
                    <a:pt x="0" y="148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29677" y="1146350"/>
              <a:ext cx="1060907" cy="379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James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133981" y="5513462"/>
            <a:ext cx="1194750" cy="1115452"/>
            <a:chOff x="0" y="0"/>
            <a:chExt cx="1592999" cy="148726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592999" cy="1487269"/>
            </a:xfrm>
            <a:custGeom>
              <a:avLst/>
              <a:gdLst/>
              <a:ahLst/>
              <a:cxnLst/>
              <a:rect l="l" t="t" r="r" b="b"/>
              <a:pathLst>
                <a:path w="1592999" h="1487269">
                  <a:moveTo>
                    <a:pt x="0" y="0"/>
                  </a:moveTo>
                  <a:lnTo>
                    <a:pt x="1592999" y="0"/>
                  </a:lnTo>
                  <a:lnTo>
                    <a:pt x="1592999" y="1487269"/>
                  </a:lnTo>
                  <a:lnTo>
                    <a:pt x="0" y="148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21889" y="1090401"/>
              <a:ext cx="1299517" cy="379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Connell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133981" y="6999515"/>
            <a:ext cx="1194750" cy="1124368"/>
            <a:chOff x="0" y="0"/>
            <a:chExt cx="1592999" cy="149915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592999" cy="1487269"/>
            </a:xfrm>
            <a:custGeom>
              <a:avLst/>
              <a:gdLst/>
              <a:ahLst/>
              <a:cxnLst/>
              <a:rect l="l" t="t" r="r" b="b"/>
              <a:pathLst>
                <a:path w="1592999" h="1487269">
                  <a:moveTo>
                    <a:pt x="0" y="0"/>
                  </a:moveTo>
                  <a:lnTo>
                    <a:pt x="1592999" y="0"/>
                  </a:lnTo>
                  <a:lnTo>
                    <a:pt x="1592999" y="1487269"/>
                  </a:lnTo>
                  <a:lnTo>
                    <a:pt x="0" y="148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27946" y="1119971"/>
              <a:ext cx="1299517" cy="379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Maisie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133981" y="8494484"/>
            <a:ext cx="1194750" cy="1115452"/>
            <a:chOff x="0" y="0"/>
            <a:chExt cx="1592999" cy="1487269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592999" cy="1487269"/>
            </a:xfrm>
            <a:custGeom>
              <a:avLst/>
              <a:gdLst/>
              <a:ahLst/>
              <a:cxnLst/>
              <a:rect l="l" t="t" r="r" b="b"/>
              <a:pathLst>
                <a:path w="1592999" h="1487269">
                  <a:moveTo>
                    <a:pt x="0" y="0"/>
                  </a:moveTo>
                  <a:lnTo>
                    <a:pt x="1592999" y="0"/>
                  </a:lnTo>
                  <a:lnTo>
                    <a:pt x="1592999" y="1487269"/>
                  </a:lnTo>
                  <a:lnTo>
                    <a:pt x="0" y="1487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96340" y="1106836"/>
              <a:ext cx="1299517" cy="379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7"/>
                </a:lnSpc>
              </a:pPr>
              <a:r>
                <a:rPr lang="en-US" sz="1762">
                  <a:solidFill>
                    <a:srgbClr val="FFFFFF"/>
                  </a:solidFill>
                  <a:latin typeface="Montserrat 1"/>
                </a:rPr>
                <a:t>Daisy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54" name="Group 54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Which apprentice said what?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881477" y="8281018"/>
            <a:ext cx="1398828" cy="1305573"/>
            <a:chOff x="0" y="0"/>
            <a:chExt cx="1865104" cy="17407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65104" cy="1740763"/>
            </a:xfrm>
            <a:custGeom>
              <a:avLst/>
              <a:gdLst/>
              <a:ahLst/>
              <a:cxnLst/>
              <a:rect l="l" t="t" r="r" b="b"/>
              <a:pathLst>
                <a:path w="1865104" h="1740763">
                  <a:moveTo>
                    <a:pt x="0" y="0"/>
                  </a:moveTo>
                  <a:lnTo>
                    <a:pt x="1865104" y="0"/>
                  </a:lnTo>
                  <a:lnTo>
                    <a:pt x="1865104" y="1740763"/>
                  </a:lnTo>
                  <a:lnTo>
                    <a:pt x="0" y="1740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99528" y="1219391"/>
              <a:ext cx="1244070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Esme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765828" y="8279788"/>
            <a:ext cx="1401019" cy="1308031"/>
            <a:chOff x="0" y="0"/>
            <a:chExt cx="1868026" cy="17440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7920" y="1252195"/>
              <a:ext cx="1244070" cy="449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Nana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7652371" y="8262960"/>
            <a:ext cx="1401019" cy="1308031"/>
          </a:xfrm>
          <a:custGeom>
            <a:avLst/>
            <a:gdLst/>
            <a:ahLst/>
            <a:cxnLst/>
            <a:rect l="l" t="t" r="r" b="b"/>
            <a:pathLst>
              <a:path w="1401019" h="1308031">
                <a:moveTo>
                  <a:pt x="0" y="0"/>
                </a:moveTo>
                <a:lnTo>
                  <a:pt x="1401020" y="0"/>
                </a:lnTo>
                <a:lnTo>
                  <a:pt x="1401020" y="1308032"/>
                </a:lnTo>
                <a:lnTo>
                  <a:pt x="0" y="130803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7942317" y="9230607"/>
            <a:ext cx="933052" cy="34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066">
                <a:solidFill>
                  <a:srgbClr val="FFFFFF"/>
                </a:solidFill>
                <a:latin typeface="Montserrat 1"/>
              </a:rPr>
              <a:t>James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538914" y="8279788"/>
            <a:ext cx="1401019" cy="1308031"/>
            <a:chOff x="0" y="0"/>
            <a:chExt cx="1868026" cy="17440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2933" y="1274064"/>
              <a:ext cx="1523875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Connell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1425457" y="8274560"/>
            <a:ext cx="1401019" cy="1308031"/>
          </a:xfrm>
          <a:custGeom>
            <a:avLst/>
            <a:gdLst/>
            <a:ahLst/>
            <a:cxnLst/>
            <a:rect l="l" t="t" r="r" b="b"/>
            <a:pathLst>
              <a:path w="1401019" h="1308031">
                <a:moveTo>
                  <a:pt x="0" y="0"/>
                </a:moveTo>
                <a:lnTo>
                  <a:pt x="1401020" y="0"/>
                </a:lnTo>
                <a:lnTo>
                  <a:pt x="1401020" y="1308032"/>
                </a:lnTo>
                <a:lnTo>
                  <a:pt x="0" y="130803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11606684" y="9246589"/>
            <a:ext cx="1142906" cy="34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066">
                <a:solidFill>
                  <a:srgbClr val="FFFFFF"/>
                </a:solidFill>
                <a:latin typeface="Montserrat 1"/>
              </a:rPr>
              <a:t>Maisie</a:t>
            </a:r>
          </a:p>
        </p:txBody>
      </p:sp>
      <p:sp>
        <p:nvSpPr>
          <p:cNvPr id="23" name="Freeform 23"/>
          <p:cNvSpPr/>
          <p:nvPr/>
        </p:nvSpPr>
        <p:spPr>
          <a:xfrm>
            <a:off x="13312000" y="8279788"/>
            <a:ext cx="1401019" cy="1308031"/>
          </a:xfrm>
          <a:custGeom>
            <a:avLst/>
            <a:gdLst/>
            <a:ahLst/>
            <a:cxnLst/>
            <a:rect l="l" t="t" r="r" b="b"/>
            <a:pathLst>
              <a:path w="1401019" h="1308031">
                <a:moveTo>
                  <a:pt x="0" y="0"/>
                </a:moveTo>
                <a:lnTo>
                  <a:pt x="1401020" y="0"/>
                </a:lnTo>
                <a:lnTo>
                  <a:pt x="1401020" y="1308031"/>
                </a:lnTo>
                <a:lnTo>
                  <a:pt x="0" y="130803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TextBox 24"/>
          <p:cNvSpPr txBox="1"/>
          <p:nvPr/>
        </p:nvSpPr>
        <p:spPr>
          <a:xfrm>
            <a:off x="13441057" y="9246589"/>
            <a:ext cx="1142906" cy="34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066">
                <a:solidFill>
                  <a:srgbClr val="FFFFFF"/>
                </a:solidFill>
                <a:latin typeface="Montserrat 1"/>
              </a:rPr>
              <a:t>Daisy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  <p:sp>
        <p:nvSpPr>
          <p:cNvPr id="30" name="Freeform 30"/>
          <p:cNvSpPr/>
          <p:nvPr/>
        </p:nvSpPr>
        <p:spPr>
          <a:xfrm flipH="1">
            <a:off x="8944186" y="5143500"/>
            <a:ext cx="3882291" cy="3183479"/>
          </a:xfrm>
          <a:custGeom>
            <a:avLst/>
            <a:gdLst/>
            <a:ahLst/>
            <a:cxnLst/>
            <a:rect l="l" t="t" r="r" b="b"/>
            <a:pathLst>
              <a:path w="3882291" h="3183479">
                <a:moveTo>
                  <a:pt x="3882291" y="0"/>
                </a:moveTo>
                <a:lnTo>
                  <a:pt x="0" y="0"/>
                </a:lnTo>
                <a:lnTo>
                  <a:pt x="0" y="3183479"/>
                </a:lnTo>
                <a:lnTo>
                  <a:pt x="3882291" y="3183479"/>
                </a:lnTo>
                <a:lnTo>
                  <a:pt x="38822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9538914" y="5503588"/>
            <a:ext cx="2601681" cy="171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I can work from home and in the office, which suits me and my disability.</a:t>
            </a:r>
          </a:p>
        </p:txBody>
      </p:sp>
      <p:sp>
        <p:nvSpPr>
          <p:cNvPr id="32" name="Freeform 32"/>
          <p:cNvSpPr/>
          <p:nvPr/>
        </p:nvSpPr>
        <p:spPr>
          <a:xfrm>
            <a:off x="473678" y="1257615"/>
            <a:ext cx="4177861" cy="3425846"/>
          </a:xfrm>
          <a:custGeom>
            <a:avLst/>
            <a:gdLst/>
            <a:ahLst/>
            <a:cxnLst/>
            <a:rect l="l" t="t" r="r" b="b"/>
            <a:pathLst>
              <a:path w="4177861" h="3425846">
                <a:moveTo>
                  <a:pt x="0" y="0"/>
                </a:moveTo>
                <a:lnTo>
                  <a:pt x="4177861" y="0"/>
                </a:lnTo>
                <a:lnTo>
                  <a:pt x="4177861" y="3425846"/>
                </a:lnTo>
                <a:lnTo>
                  <a:pt x="0" y="34258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TextBox 33"/>
          <p:cNvSpPr txBox="1"/>
          <p:nvPr/>
        </p:nvSpPr>
        <p:spPr>
          <a:xfrm>
            <a:off x="816523" y="1677803"/>
            <a:ext cx="3492172" cy="171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My line manager and employer have supported me so well, they’ve made adjustments to meet my needs.</a:t>
            </a:r>
          </a:p>
        </p:txBody>
      </p:sp>
      <p:sp>
        <p:nvSpPr>
          <p:cNvPr id="34" name="Freeform 34"/>
          <p:cNvSpPr/>
          <p:nvPr/>
        </p:nvSpPr>
        <p:spPr>
          <a:xfrm flipH="1">
            <a:off x="13816390" y="3770421"/>
            <a:ext cx="3755612" cy="3079602"/>
          </a:xfrm>
          <a:custGeom>
            <a:avLst/>
            <a:gdLst/>
            <a:ahLst/>
            <a:cxnLst/>
            <a:rect l="l" t="t" r="r" b="b"/>
            <a:pathLst>
              <a:path w="3755612" h="3079602">
                <a:moveTo>
                  <a:pt x="3755612" y="0"/>
                </a:moveTo>
                <a:lnTo>
                  <a:pt x="0" y="0"/>
                </a:lnTo>
                <a:lnTo>
                  <a:pt x="0" y="3079602"/>
                </a:lnTo>
                <a:lnTo>
                  <a:pt x="3755612" y="3079602"/>
                </a:lnTo>
                <a:lnTo>
                  <a:pt x="37556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TextBox 35"/>
          <p:cNvSpPr txBox="1"/>
          <p:nvPr/>
        </p:nvSpPr>
        <p:spPr>
          <a:xfrm>
            <a:off x="14501063" y="4166208"/>
            <a:ext cx="2386265" cy="136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It makes me proud to have a caring team. They help me every day.</a:t>
            </a:r>
          </a:p>
        </p:txBody>
      </p:sp>
      <p:sp>
        <p:nvSpPr>
          <p:cNvPr id="36" name="Freeform 36"/>
          <p:cNvSpPr/>
          <p:nvPr/>
        </p:nvSpPr>
        <p:spPr>
          <a:xfrm>
            <a:off x="1425649" y="5026361"/>
            <a:ext cx="4025144" cy="3300618"/>
          </a:xfrm>
          <a:custGeom>
            <a:avLst/>
            <a:gdLst/>
            <a:ahLst/>
            <a:cxnLst/>
            <a:rect l="l" t="t" r="r" b="b"/>
            <a:pathLst>
              <a:path w="4025144" h="3300618">
                <a:moveTo>
                  <a:pt x="0" y="0"/>
                </a:moveTo>
                <a:lnTo>
                  <a:pt x="4025144" y="0"/>
                </a:lnTo>
                <a:lnTo>
                  <a:pt x="4025144" y="3300618"/>
                </a:lnTo>
                <a:lnTo>
                  <a:pt x="0" y="33006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2099285" y="5454986"/>
            <a:ext cx="2709177" cy="171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I really like my team. They are a fantastic bunch of people and I’ve learnt so much from them.</a:t>
            </a:r>
          </a:p>
        </p:txBody>
      </p:sp>
      <p:sp>
        <p:nvSpPr>
          <p:cNvPr id="38" name="Freeform 38"/>
          <p:cNvSpPr/>
          <p:nvPr/>
        </p:nvSpPr>
        <p:spPr>
          <a:xfrm flipH="1">
            <a:off x="9785491" y="1335755"/>
            <a:ext cx="4316077" cy="3539183"/>
          </a:xfrm>
          <a:custGeom>
            <a:avLst/>
            <a:gdLst/>
            <a:ahLst/>
            <a:cxnLst/>
            <a:rect l="l" t="t" r="r" b="b"/>
            <a:pathLst>
              <a:path w="4316077" h="3539183">
                <a:moveTo>
                  <a:pt x="4316077" y="0"/>
                </a:moveTo>
                <a:lnTo>
                  <a:pt x="0" y="0"/>
                </a:lnTo>
                <a:lnTo>
                  <a:pt x="0" y="3539183"/>
                </a:lnTo>
                <a:lnTo>
                  <a:pt x="4316077" y="3539183"/>
                </a:lnTo>
                <a:lnTo>
                  <a:pt x="431607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5198988" y="2439886"/>
            <a:ext cx="3947606" cy="3237037"/>
          </a:xfrm>
          <a:custGeom>
            <a:avLst/>
            <a:gdLst/>
            <a:ahLst/>
            <a:cxnLst/>
            <a:rect l="l" t="t" r="r" b="b"/>
            <a:pathLst>
              <a:path w="3947606" h="3237037">
                <a:moveTo>
                  <a:pt x="0" y="0"/>
                </a:moveTo>
                <a:lnTo>
                  <a:pt x="3947605" y="0"/>
                </a:lnTo>
                <a:lnTo>
                  <a:pt x="3947605" y="3237037"/>
                </a:lnTo>
                <a:lnTo>
                  <a:pt x="0" y="3237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TextBox 40"/>
          <p:cNvSpPr txBox="1"/>
          <p:nvPr/>
        </p:nvSpPr>
        <p:spPr>
          <a:xfrm>
            <a:off x="5850567" y="2857659"/>
            <a:ext cx="2644447" cy="136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It’s a very welcoming, friendly and inclusive environment.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513216" y="9640848"/>
            <a:ext cx="266216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340917" y="2140732"/>
            <a:ext cx="3205224" cy="684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Diversity and inclusion is really important to me.</a:t>
            </a:r>
          </a:p>
        </p:txBody>
      </p:sp>
      <p:sp>
        <p:nvSpPr>
          <p:cNvPr id="44" name="AutoShape 44">
            <a:extLst>
              <a:ext uri="{FF2B5EF4-FFF2-40B4-BE49-F238E27FC236}">
                <a16:creationId xmlns:a16="http://schemas.microsoft.com/office/drawing/2014/main" id="{7E26B952-5086-D419-0CF9-5CE2CC6ADBF6}"/>
              </a:ext>
            </a:extLst>
          </p:cNvPr>
          <p:cNvSpPr/>
          <p:nvPr/>
        </p:nvSpPr>
        <p:spPr>
          <a:xfrm>
            <a:off x="12241576" y="7216322"/>
            <a:ext cx="1474424" cy="1048545"/>
          </a:xfrm>
          <a:prstGeom prst="line">
            <a:avLst/>
          </a:prstGeom>
          <a:ln w="95250" cap="flat">
            <a:solidFill>
              <a:srgbClr val="CD00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Which apprentice said what?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881477" y="8261968"/>
            <a:ext cx="1398828" cy="1305573"/>
            <a:chOff x="0" y="0"/>
            <a:chExt cx="1865104" cy="17407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65104" cy="1740763"/>
            </a:xfrm>
            <a:custGeom>
              <a:avLst/>
              <a:gdLst/>
              <a:ahLst/>
              <a:cxnLst/>
              <a:rect l="l" t="t" r="r" b="b"/>
              <a:pathLst>
                <a:path w="1865104" h="1740763">
                  <a:moveTo>
                    <a:pt x="0" y="0"/>
                  </a:moveTo>
                  <a:lnTo>
                    <a:pt x="1865104" y="0"/>
                  </a:lnTo>
                  <a:lnTo>
                    <a:pt x="1865104" y="1740763"/>
                  </a:lnTo>
                  <a:lnTo>
                    <a:pt x="0" y="1740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99528" y="1219391"/>
              <a:ext cx="1244070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Esme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765828" y="8260738"/>
            <a:ext cx="1401019" cy="1308031"/>
            <a:chOff x="0" y="0"/>
            <a:chExt cx="1868026" cy="17440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7920" y="1252195"/>
              <a:ext cx="1244070" cy="449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Nana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652371" y="8243910"/>
            <a:ext cx="1401019" cy="1341687"/>
            <a:chOff x="0" y="0"/>
            <a:chExt cx="1868026" cy="17889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86595" y="1339672"/>
              <a:ext cx="1244070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James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38914" y="8260738"/>
            <a:ext cx="1401019" cy="1308031"/>
            <a:chOff x="0" y="0"/>
            <a:chExt cx="1868026" cy="17440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2933" y="1274064"/>
              <a:ext cx="1523875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Connell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1425457" y="8255510"/>
            <a:ext cx="1401019" cy="1308031"/>
          </a:xfrm>
          <a:custGeom>
            <a:avLst/>
            <a:gdLst/>
            <a:ahLst/>
            <a:cxnLst/>
            <a:rect l="l" t="t" r="r" b="b"/>
            <a:pathLst>
              <a:path w="1401019" h="1308031">
                <a:moveTo>
                  <a:pt x="0" y="0"/>
                </a:moveTo>
                <a:lnTo>
                  <a:pt x="1401020" y="0"/>
                </a:lnTo>
                <a:lnTo>
                  <a:pt x="1401020" y="1308032"/>
                </a:lnTo>
                <a:lnTo>
                  <a:pt x="0" y="130803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11573564" y="9227539"/>
            <a:ext cx="1142906" cy="34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066">
                <a:solidFill>
                  <a:srgbClr val="FFFFFF"/>
                </a:solidFill>
                <a:latin typeface="Montserrat 1"/>
              </a:rPr>
              <a:t>Maisie</a:t>
            </a:r>
          </a:p>
        </p:txBody>
      </p:sp>
      <p:sp>
        <p:nvSpPr>
          <p:cNvPr id="24" name="Freeform 24"/>
          <p:cNvSpPr/>
          <p:nvPr/>
        </p:nvSpPr>
        <p:spPr>
          <a:xfrm>
            <a:off x="13312000" y="8260738"/>
            <a:ext cx="1401019" cy="1308031"/>
          </a:xfrm>
          <a:custGeom>
            <a:avLst/>
            <a:gdLst/>
            <a:ahLst/>
            <a:cxnLst/>
            <a:rect l="l" t="t" r="r" b="b"/>
            <a:pathLst>
              <a:path w="1401019" h="1308031">
                <a:moveTo>
                  <a:pt x="0" y="0"/>
                </a:moveTo>
                <a:lnTo>
                  <a:pt x="1401020" y="0"/>
                </a:lnTo>
                <a:lnTo>
                  <a:pt x="1401020" y="1308031"/>
                </a:lnTo>
                <a:lnTo>
                  <a:pt x="0" y="130803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3450582" y="9227539"/>
            <a:ext cx="1142906" cy="34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066">
                <a:solidFill>
                  <a:srgbClr val="FFFFFF"/>
                </a:solidFill>
                <a:latin typeface="Montserrat 1"/>
              </a:rPr>
              <a:t>Daisy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637038" y="9633086"/>
            <a:ext cx="4547865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2 - answers</a:t>
            </a:r>
          </a:p>
        </p:txBody>
      </p:sp>
      <p:sp>
        <p:nvSpPr>
          <p:cNvPr id="32" name="Freeform 32"/>
          <p:cNvSpPr/>
          <p:nvPr/>
        </p:nvSpPr>
        <p:spPr>
          <a:xfrm flipH="1">
            <a:off x="8944186" y="5143500"/>
            <a:ext cx="3882291" cy="3183479"/>
          </a:xfrm>
          <a:custGeom>
            <a:avLst/>
            <a:gdLst/>
            <a:ahLst/>
            <a:cxnLst/>
            <a:rect l="l" t="t" r="r" b="b"/>
            <a:pathLst>
              <a:path w="3882291" h="3183479">
                <a:moveTo>
                  <a:pt x="3882291" y="0"/>
                </a:moveTo>
                <a:lnTo>
                  <a:pt x="0" y="0"/>
                </a:lnTo>
                <a:lnTo>
                  <a:pt x="0" y="3183479"/>
                </a:lnTo>
                <a:lnTo>
                  <a:pt x="3882291" y="3183479"/>
                </a:lnTo>
                <a:lnTo>
                  <a:pt x="38822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TextBox 33"/>
          <p:cNvSpPr txBox="1"/>
          <p:nvPr/>
        </p:nvSpPr>
        <p:spPr>
          <a:xfrm>
            <a:off x="9538914" y="5503588"/>
            <a:ext cx="2601681" cy="171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I can work from home and in the office, which suits me and my disability.</a:t>
            </a:r>
          </a:p>
        </p:txBody>
      </p:sp>
      <p:sp>
        <p:nvSpPr>
          <p:cNvPr id="34" name="Freeform 34"/>
          <p:cNvSpPr/>
          <p:nvPr/>
        </p:nvSpPr>
        <p:spPr>
          <a:xfrm>
            <a:off x="473678" y="1257615"/>
            <a:ext cx="4177861" cy="3425846"/>
          </a:xfrm>
          <a:custGeom>
            <a:avLst/>
            <a:gdLst/>
            <a:ahLst/>
            <a:cxnLst/>
            <a:rect l="l" t="t" r="r" b="b"/>
            <a:pathLst>
              <a:path w="4177861" h="3425846">
                <a:moveTo>
                  <a:pt x="0" y="0"/>
                </a:moveTo>
                <a:lnTo>
                  <a:pt x="4177861" y="0"/>
                </a:lnTo>
                <a:lnTo>
                  <a:pt x="4177861" y="3425846"/>
                </a:lnTo>
                <a:lnTo>
                  <a:pt x="0" y="34258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TextBox 35"/>
          <p:cNvSpPr txBox="1"/>
          <p:nvPr/>
        </p:nvSpPr>
        <p:spPr>
          <a:xfrm>
            <a:off x="816523" y="1677803"/>
            <a:ext cx="3492172" cy="171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My line manager and employer have supported me so well, they’ve made adjustments to meet my needs.</a:t>
            </a:r>
          </a:p>
        </p:txBody>
      </p:sp>
      <p:sp>
        <p:nvSpPr>
          <p:cNvPr id="36" name="Freeform 36"/>
          <p:cNvSpPr/>
          <p:nvPr/>
        </p:nvSpPr>
        <p:spPr>
          <a:xfrm flipH="1">
            <a:off x="13816390" y="3770421"/>
            <a:ext cx="3755612" cy="3079602"/>
          </a:xfrm>
          <a:custGeom>
            <a:avLst/>
            <a:gdLst/>
            <a:ahLst/>
            <a:cxnLst/>
            <a:rect l="l" t="t" r="r" b="b"/>
            <a:pathLst>
              <a:path w="3755612" h="3079602">
                <a:moveTo>
                  <a:pt x="3755612" y="0"/>
                </a:moveTo>
                <a:lnTo>
                  <a:pt x="0" y="0"/>
                </a:lnTo>
                <a:lnTo>
                  <a:pt x="0" y="3079602"/>
                </a:lnTo>
                <a:lnTo>
                  <a:pt x="3755612" y="3079602"/>
                </a:lnTo>
                <a:lnTo>
                  <a:pt x="37556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14501063" y="4166208"/>
            <a:ext cx="2386265" cy="136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It makes me proud to have a caring team. They help me every day.</a:t>
            </a:r>
          </a:p>
        </p:txBody>
      </p:sp>
      <p:sp>
        <p:nvSpPr>
          <p:cNvPr id="38" name="Freeform 38"/>
          <p:cNvSpPr/>
          <p:nvPr/>
        </p:nvSpPr>
        <p:spPr>
          <a:xfrm>
            <a:off x="1425649" y="5026361"/>
            <a:ext cx="4025144" cy="3300618"/>
          </a:xfrm>
          <a:custGeom>
            <a:avLst/>
            <a:gdLst/>
            <a:ahLst/>
            <a:cxnLst/>
            <a:rect l="l" t="t" r="r" b="b"/>
            <a:pathLst>
              <a:path w="4025144" h="3300618">
                <a:moveTo>
                  <a:pt x="0" y="0"/>
                </a:moveTo>
                <a:lnTo>
                  <a:pt x="4025144" y="0"/>
                </a:lnTo>
                <a:lnTo>
                  <a:pt x="4025144" y="3300618"/>
                </a:lnTo>
                <a:lnTo>
                  <a:pt x="0" y="33006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TextBox 39"/>
          <p:cNvSpPr txBox="1"/>
          <p:nvPr/>
        </p:nvSpPr>
        <p:spPr>
          <a:xfrm>
            <a:off x="2099285" y="5454986"/>
            <a:ext cx="2709177" cy="171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I really like my team. They are a fantastic bunch of people and I’ve learnt so much from them.</a:t>
            </a:r>
          </a:p>
        </p:txBody>
      </p:sp>
      <p:sp>
        <p:nvSpPr>
          <p:cNvPr id="40" name="Freeform 40"/>
          <p:cNvSpPr/>
          <p:nvPr/>
        </p:nvSpPr>
        <p:spPr>
          <a:xfrm flipH="1">
            <a:off x="9785491" y="1335755"/>
            <a:ext cx="4316077" cy="3539183"/>
          </a:xfrm>
          <a:custGeom>
            <a:avLst/>
            <a:gdLst/>
            <a:ahLst/>
            <a:cxnLst/>
            <a:rect l="l" t="t" r="r" b="b"/>
            <a:pathLst>
              <a:path w="4316077" h="3539183">
                <a:moveTo>
                  <a:pt x="4316077" y="0"/>
                </a:moveTo>
                <a:lnTo>
                  <a:pt x="0" y="0"/>
                </a:lnTo>
                <a:lnTo>
                  <a:pt x="0" y="3539183"/>
                </a:lnTo>
                <a:lnTo>
                  <a:pt x="4316077" y="3539183"/>
                </a:lnTo>
                <a:lnTo>
                  <a:pt x="431607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1"/>
          <p:cNvSpPr txBox="1"/>
          <p:nvPr/>
        </p:nvSpPr>
        <p:spPr>
          <a:xfrm>
            <a:off x="10340917" y="2074057"/>
            <a:ext cx="3205224" cy="684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Diversity and inclusion is really important to me.</a:t>
            </a:r>
          </a:p>
        </p:txBody>
      </p:sp>
      <p:sp>
        <p:nvSpPr>
          <p:cNvPr id="42" name="Freeform 42"/>
          <p:cNvSpPr/>
          <p:nvPr/>
        </p:nvSpPr>
        <p:spPr>
          <a:xfrm>
            <a:off x="5198988" y="2439886"/>
            <a:ext cx="3947606" cy="3237037"/>
          </a:xfrm>
          <a:custGeom>
            <a:avLst/>
            <a:gdLst/>
            <a:ahLst/>
            <a:cxnLst/>
            <a:rect l="l" t="t" r="r" b="b"/>
            <a:pathLst>
              <a:path w="3947606" h="3237037">
                <a:moveTo>
                  <a:pt x="0" y="0"/>
                </a:moveTo>
                <a:lnTo>
                  <a:pt x="3947605" y="0"/>
                </a:lnTo>
                <a:lnTo>
                  <a:pt x="3947605" y="3237037"/>
                </a:lnTo>
                <a:lnTo>
                  <a:pt x="0" y="3237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3"/>
          <p:cNvSpPr txBox="1"/>
          <p:nvPr/>
        </p:nvSpPr>
        <p:spPr>
          <a:xfrm>
            <a:off x="5850567" y="2857659"/>
            <a:ext cx="2644447" cy="136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Montserrat 3"/>
              </a:rPr>
              <a:t>It’s a very welcoming, friendly and inclusive environment.</a:t>
            </a:r>
          </a:p>
        </p:txBody>
      </p:sp>
      <p:sp>
        <p:nvSpPr>
          <p:cNvPr id="44" name="AutoShape 44"/>
          <p:cNvSpPr/>
          <p:nvPr/>
        </p:nvSpPr>
        <p:spPr>
          <a:xfrm>
            <a:off x="12125967" y="7216322"/>
            <a:ext cx="1474424" cy="1048545"/>
          </a:xfrm>
          <a:prstGeom prst="line">
            <a:avLst/>
          </a:prstGeom>
          <a:ln w="95250" cap="flat">
            <a:solidFill>
              <a:srgbClr val="CD00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5" name="AutoShape 45"/>
          <p:cNvSpPr/>
          <p:nvPr/>
        </p:nvSpPr>
        <p:spPr>
          <a:xfrm flipH="1">
            <a:off x="5187947" y="5310222"/>
            <a:ext cx="8628443" cy="3078164"/>
          </a:xfrm>
          <a:prstGeom prst="line">
            <a:avLst/>
          </a:prstGeom>
          <a:ln w="95250" cap="flat">
            <a:solidFill>
              <a:srgbClr val="6533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6" name="AutoShape 46"/>
          <p:cNvSpPr/>
          <p:nvPr/>
        </p:nvSpPr>
        <p:spPr>
          <a:xfrm>
            <a:off x="2562608" y="3390537"/>
            <a:ext cx="4576638" cy="5003894"/>
          </a:xfrm>
          <a:prstGeom prst="line">
            <a:avLst/>
          </a:prstGeom>
          <a:ln w="95250" cap="flat">
            <a:solidFill>
              <a:srgbClr val="2FA3D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7" name="AutoShape 47"/>
          <p:cNvSpPr/>
          <p:nvPr/>
        </p:nvSpPr>
        <p:spPr>
          <a:xfrm>
            <a:off x="4580891" y="7167720"/>
            <a:ext cx="3886522" cy="1037379"/>
          </a:xfrm>
          <a:prstGeom prst="line">
            <a:avLst/>
          </a:prstGeom>
          <a:ln w="95250" cap="flat">
            <a:solidFill>
              <a:srgbClr val="07B7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8" name="AutoShape 48"/>
          <p:cNvSpPr/>
          <p:nvPr/>
        </p:nvSpPr>
        <p:spPr>
          <a:xfrm>
            <a:off x="11943530" y="2758090"/>
            <a:ext cx="498429" cy="5497163"/>
          </a:xfrm>
          <a:prstGeom prst="line">
            <a:avLst/>
          </a:prstGeom>
          <a:ln w="95250" cap="flat">
            <a:solidFill>
              <a:srgbClr val="99CA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9" name="AutoShape 49"/>
          <p:cNvSpPr/>
          <p:nvPr/>
        </p:nvSpPr>
        <p:spPr>
          <a:xfrm>
            <a:off x="7526653" y="4624810"/>
            <a:ext cx="2012261" cy="3808432"/>
          </a:xfrm>
          <a:prstGeom prst="line">
            <a:avLst/>
          </a:prstGeom>
          <a:ln w="95250" cap="flat">
            <a:solidFill>
              <a:srgbClr val="F381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126210"/>
            <a:ext cx="3393793" cy="4800273"/>
          </a:xfrm>
          <a:custGeom>
            <a:avLst/>
            <a:gdLst/>
            <a:ahLst/>
            <a:cxnLst/>
            <a:rect l="l" t="t" r="r" b="b"/>
            <a:pathLst>
              <a:path w="3393793" h="4800273">
                <a:moveTo>
                  <a:pt x="0" y="0"/>
                </a:moveTo>
                <a:lnTo>
                  <a:pt x="3393793" y="0"/>
                </a:lnTo>
                <a:lnTo>
                  <a:pt x="3393793" y="4800273"/>
                </a:lnTo>
                <a:lnTo>
                  <a:pt x="0" y="480027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3618627" y="1851431"/>
            <a:ext cx="3393793" cy="4800273"/>
          </a:xfrm>
          <a:custGeom>
            <a:avLst/>
            <a:gdLst/>
            <a:ahLst/>
            <a:cxnLst/>
            <a:rect l="l" t="t" r="r" b="b"/>
            <a:pathLst>
              <a:path w="3393793" h="4800273">
                <a:moveTo>
                  <a:pt x="0" y="0"/>
                </a:moveTo>
                <a:lnTo>
                  <a:pt x="3393794" y="0"/>
                </a:lnTo>
                <a:lnTo>
                  <a:pt x="3393794" y="4800273"/>
                </a:lnTo>
                <a:lnTo>
                  <a:pt x="0" y="480027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6236850" y="2570477"/>
            <a:ext cx="3393793" cy="4800273"/>
          </a:xfrm>
          <a:custGeom>
            <a:avLst/>
            <a:gdLst/>
            <a:ahLst/>
            <a:cxnLst/>
            <a:rect l="l" t="t" r="r" b="b"/>
            <a:pathLst>
              <a:path w="3393793" h="4800273">
                <a:moveTo>
                  <a:pt x="0" y="0"/>
                </a:moveTo>
                <a:lnTo>
                  <a:pt x="3393794" y="0"/>
                </a:lnTo>
                <a:lnTo>
                  <a:pt x="3393794" y="4800273"/>
                </a:lnTo>
                <a:lnTo>
                  <a:pt x="0" y="480027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8888846" y="3298725"/>
            <a:ext cx="3393793" cy="4800273"/>
          </a:xfrm>
          <a:custGeom>
            <a:avLst/>
            <a:gdLst/>
            <a:ahLst/>
            <a:cxnLst/>
            <a:rect l="l" t="t" r="r" b="b"/>
            <a:pathLst>
              <a:path w="3393793" h="4800273">
                <a:moveTo>
                  <a:pt x="0" y="0"/>
                </a:moveTo>
                <a:lnTo>
                  <a:pt x="3393793" y="0"/>
                </a:lnTo>
                <a:lnTo>
                  <a:pt x="3393793" y="4800273"/>
                </a:lnTo>
                <a:lnTo>
                  <a:pt x="0" y="480027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1533415" y="4037409"/>
            <a:ext cx="3393793" cy="4800273"/>
          </a:xfrm>
          <a:custGeom>
            <a:avLst/>
            <a:gdLst/>
            <a:ahLst/>
            <a:cxnLst/>
            <a:rect l="l" t="t" r="r" b="b"/>
            <a:pathLst>
              <a:path w="3393793" h="4800273">
                <a:moveTo>
                  <a:pt x="0" y="0"/>
                </a:moveTo>
                <a:lnTo>
                  <a:pt x="3393793" y="0"/>
                </a:lnTo>
                <a:lnTo>
                  <a:pt x="3393793" y="4800273"/>
                </a:lnTo>
                <a:lnTo>
                  <a:pt x="0" y="4800273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4159949" y="4792589"/>
            <a:ext cx="3393793" cy="4800273"/>
          </a:xfrm>
          <a:custGeom>
            <a:avLst/>
            <a:gdLst/>
            <a:ahLst/>
            <a:cxnLst/>
            <a:rect l="l" t="t" r="r" b="b"/>
            <a:pathLst>
              <a:path w="3393793" h="4800273">
                <a:moveTo>
                  <a:pt x="0" y="0"/>
                </a:moveTo>
                <a:lnTo>
                  <a:pt x="3393793" y="0"/>
                </a:lnTo>
                <a:lnTo>
                  <a:pt x="3393793" y="4800274"/>
                </a:lnTo>
                <a:lnTo>
                  <a:pt x="0" y="4800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make notes about an apprentice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644888" y="9621520"/>
            <a:ext cx="266216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make notes about an apprentice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60838" y="9671050"/>
            <a:ext cx="4547865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3 - answers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069228"/>
            <a:ext cx="6945597" cy="141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Montserrat 1"/>
              </a:rPr>
              <a:t>What did you learn about the apprentices?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8239396" y="2928474"/>
            <a:ext cx="1948946" cy="2756642"/>
          </a:xfrm>
          <a:custGeom>
            <a:avLst/>
            <a:gdLst/>
            <a:ahLst/>
            <a:cxnLst/>
            <a:rect l="l" t="t" r="r" b="b"/>
            <a:pathLst>
              <a:path w="1948946" h="2756642">
                <a:moveTo>
                  <a:pt x="0" y="0"/>
                </a:moveTo>
                <a:lnTo>
                  <a:pt x="1948946" y="0"/>
                </a:lnTo>
                <a:lnTo>
                  <a:pt x="1948946" y="2756641"/>
                </a:lnTo>
                <a:lnTo>
                  <a:pt x="0" y="275664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9726707" y="3344945"/>
            <a:ext cx="1948946" cy="2756642"/>
          </a:xfrm>
          <a:custGeom>
            <a:avLst/>
            <a:gdLst/>
            <a:ahLst/>
            <a:cxnLst/>
            <a:rect l="l" t="t" r="r" b="b"/>
            <a:pathLst>
              <a:path w="1948946" h="2756642">
                <a:moveTo>
                  <a:pt x="0" y="0"/>
                </a:moveTo>
                <a:lnTo>
                  <a:pt x="1948946" y="0"/>
                </a:lnTo>
                <a:lnTo>
                  <a:pt x="1948946" y="2756641"/>
                </a:lnTo>
                <a:lnTo>
                  <a:pt x="0" y="275664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1230268" y="3757870"/>
            <a:ext cx="1948946" cy="2756642"/>
          </a:xfrm>
          <a:custGeom>
            <a:avLst/>
            <a:gdLst/>
            <a:ahLst/>
            <a:cxnLst/>
            <a:rect l="l" t="t" r="r" b="b"/>
            <a:pathLst>
              <a:path w="1948946" h="2756642">
                <a:moveTo>
                  <a:pt x="0" y="0"/>
                </a:moveTo>
                <a:lnTo>
                  <a:pt x="1948946" y="0"/>
                </a:lnTo>
                <a:lnTo>
                  <a:pt x="1948946" y="2756641"/>
                </a:lnTo>
                <a:lnTo>
                  <a:pt x="0" y="275664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12753223" y="4176079"/>
            <a:ext cx="1948946" cy="2756642"/>
          </a:xfrm>
          <a:custGeom>
            <a:avLst/>
            <a:gdLst/>
            <a:ahLst/>
            <a:cxnLst/>
            <a:rect l="l" t="t" r="r" b="b"/>
            <a:pathLst>
              <a:path w="1948946" h="2756642">
                <a:moveTo>
                  <a:pt x="0" y="0"/>
                </a:moveTo>
                <a:lnTo>
                  <a:pt x="1948946" y="0"/>
                </a:lnTo>
                <a:lnTo>
                  <a:pt x="1948946" y="2756642"/>
                </a:lnTo>
                <a:lnTo>
                  <a:pt x="0" y="275664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14271913" y="4600281"/>
            <a:ext cx="1948946" cy="2756642"/>
          </a:xfrm>
          <a:custGeom>
            <a:avLst/>
            <a:gdLst/>
            <a:ahLst/>
            <a:cxnLst/>
            <a:rect l="l" t="t" r="r" b="b"/>
            <a:pathLst>
              <a:path w="1948946" h="2756642">
                <a:moveTo>
                  <a:pt x="0" y="0"/>
                </a:moveTo>
                <a:lnTo>
                  <a:pt x="1948946" y="0"/>
                </a:lnTo>
                <a:lnTo>
                  <a:pt x="1948946" y="2756642"/>
                </a:lnTo>
                <a:lnTo>
                  <a:pt x="0" y="275664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5780247" y="5033957"/>
            <a:ext cx="1948946" cy="2756642"/>
          </a:xfrm>
          <a:custGeom>
            <a:avLst/>
            <a:gdLst/>
            <a:ahLst/>
            <a:cxnLst/>
            <a:rect l="l" t="t" r="r" b="b"/>
            <a:pathLst>
              <a:path w="1948946" h="2756642">
                <a:moveTo>
                  <a:pt x="0" y="0"/>
                </a:moveTo>
                <a:lnTo>
                  <a:pt x="1948946" y="0"/>
                </a:lnTo>
                <a:lnTo>
                  <a:pt x="1948946" y="2756642"/>
                </a:lnTo>
                <a:lnTo>
                  <a:pt x="0" y="275664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38225"/>
            <a:chOff x="0" y="0"/>
            <a:chExt cx="4326084" cy="24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6084" cy="245595"/>
            </a:xfrm>
            <a:custGeom>
              <a:avLst/>
              <a:gdLst/>
              <a:ahLst/>
              <a:cxnLst/>
              <a:rect l="l" t="t" r="r" b="b"/>
              <a:pathLst>
                <a:path w="4326084" h="245595">
                  <a:moveTo>
                    <a:pt x="0" y="0"/>
                  </a:moveTo>
                  <a:lnTo>
                    <a:pt x="4326084" y="0"/>
                  </a:lnTo>
                  <a:lnTo>
                    <a:pt x="4326084" y="245595"/>
                  </a:lnTo>
                  <a:lnTo>
                    <a:pt x="0" y="245595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0" y="-496692"/>
            <a:ext cx="18288000" cy="1525392"/>
          </a:xfrm>
          <a:custGeom>
            <a:avLst/>
            <a:gdLst/>
            <a:ahLst/>
            <a:cxnLst/>
            <a:rect l="l" t="t" r="r" b="b"/>
            <a:pathLst>
              <a:path w="18288000" h="1525392">
                <a:moveTo>
                  <a:pt x="0" y="0"/>
                </a:moveTo>
                <a:lnTo>
                  <a:pt x="18288000" y="0"/>
                </a:lnTo>
                <a:lnTo>
                  <a:pt x="18288000" y="1525392"/>
                </a:lnTo>
                <a:lnTo>
                  <a:pt x="0" y="152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42747"/>
            <a:ext cx="18288000" cy="644253"/>
            <a:chOff x="0" y="0"/>
            <a:chExt cx="4326084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6084" cy="152400"/>
            </a:xfrm>
            <a:custGeom>
              <a:avLst/>
              <a:gdLst/>
              <a:ahLst/>
              <a:cxnLst/>
              <a:rect l="l" t="t" r="r" b="b"/>
              <a:pathLst>
                <a:path w="4326084" h="152400">
                  <a:moveTo>
                    <a:pt x="0" y="0"/>
                  </a:moveTo>
                  <a:lnTo>
                    <a:pt x="4326084" y="0"/>
                  </a:lnTo>
                  <a:lnTo>
                    <a:pt x="432608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A3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0" y="9642747"/>
            <a:ext cx="18288000" cy="1084823"/>
          </a:xfrm>
          <a:custGeom>
            <a:avLst/>
            <a:gdLst/>
            <a:ahLst/>
            <a:cxnLst/>
            <a:rect l="l" t="t" r="r" b="b"/>
            <a:pathLst>
              <a:path w="18288000" h="1084823">
                <a:moveTo>
                  <a:pt x="0" y="0"/>
                </a:moveTo>
                <a:lnTo>
                  <a:pt x="18288000" y="0"/>
                </a:lnTo>
                <a:lnTo>
                  <a:pt x="18288000" y="1084823"/>
                </a:lnTo>
                <a:lnTo>
                  <a:pt x="0" y="108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6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24197" y="-116587"/>
            <a:ext cx="1584506" cy="1192912"/>
          </a:xfrm>
          <a:custGeom>
            <a:avLst/>
            <a:gdLst/>
            <a:ahLst/>
            <a:cxnLst/>
            <a:rect l="l" t="t" r="r" b="b"/>
            <a:pathLst>
              <a:path w="1584506" h="1192912">
                <a:moveTo>
                  <a:pt x="0" y="0"/>
                </a:moveTo>
                <a:lnTo>
                  <a:pt x="1584506" y="0"/>
                </a:lnTo>
                <a:lnTo>
                  <a:pt x="1584506" y="1192912"/>
                </a:lnTo>
                <a:lnTo>
                  <a:pt x="0" y="1192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351556" y="121929"/>
            <a:ext cx="14361463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Bushcraft"/>
              </a:rPr>
              <a:t>choose the correct words to complete the statements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44888" y="9621520"/>
            <a:ext cx="266216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Bushcraft"/>
              </a:rPr>
              <a:t>worksheet 4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881477" y="8281018"/>
            <a:ext cx="1398828" cy="1305573"/>
            <a:chOff x="0" y="0"/>
            <a:chExt cx="1865104" cy="17407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5104" cy="1740763"/>
            </a:xfrm>
            <a:custGeom>
              <a:avLst/>
              <a:gdLst/>
              <a:ahLst/>
              <a:cxnLst/>
              <a:rect l="l" t="t" r="r" b="b"/>
              <a:pathLst>
                <a:path w="1865104" h="1740763">
                  <a:moveTo>
                    <a:pt x="0" y="0"/>
                  </a:moveTo>
                  <a:lnTo>
                    <a:pt x="1865104" y="0"/>
                  </a:lnTo>
                  <a:lnTo>
                    <a:pt x="1865104" y="1740763"/>
                  </a:lnTo>
                  <a:lnTo>
                    <a:pt x="0" y="1740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99528" y="1219391"/>
              <a:ext cx="1244070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Esme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65828" y="8279788"/>
            <a:ext cx="1401019" cy="1308031"/>
            <a:chOff x="0" y="0"/>
            <a:chExt cx="1868026" cy="17440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67920" y="1252195"/>
              <a:ext cx="1244070" cy="449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Nana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52371" y="8244903"/>
            <a:ext cx="1401019" cy="1341687"/>
            <a:chOff x="0" y="0"/>
            <a:chExt cx="1868026" cy="17889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86595" y="1339672"/>
              <a:ext cx="1244070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James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9538914" y="8279788"/>
            <a:ext cx="1401019" cy="1307845"/>
          </a:xfrm>
          <a:custGeom>
            <a:avLst/>
            <a:gdLst/>
            <a:ahLst/>
            <a:cxnLst/>
            <a:rect l="l" t="t" r="r" b="b"/>
            <a:pathLst>
              <a:path w="1401019" h="1307845">
                <a:moveTo>
                  <a:pt x="0" y="0"/>
                </a:moveTo>
                <a:lnTo>
                  <a:pt x="1401020" y="0"/>
                </a:lnTo>
                <a:lnTo>
                  <a:pt x="1401020" y="1307845"/>
                </a:lnTo>
                <a:lnTo>
                  <a:pt x="0" y="130784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TextBox 21"/>
          <p:cNvSpPr txBox="1"/>
          <p:nvPr/>
        </p:nvSpPr>
        <p:spPr>
          <a:xfrm>
            <a:off x="9646114" y="9240319"/>
            <a:ext cx="1142906" cy="34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066">
                <a:solidFill>
                  <a:srgbClr val="FFFFFF"/>
                </a:solidFill>
                <a:latin typeface="Montserrat 1"/>
              </a:rPr>
              <a:t>Connell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425457" y="8274560"/>
            <a:ext cx="1401019" cy="1318487"/>
            <a:chOff x="0" y="0"/>
            <a:chExt cx="1868026" cy="175798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50035" y="1308739"/>
              <a:ext cx="1523875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Maisie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312000" y="8279788"/>
            <a:ext cx="1401019" cy="1308031"/>
            <a:chOff x="0" y="0"/>
            <a:chExt cx="1868026" cy="174404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868026" cy="1744042"/>
            </a:xfrm>
            <a:custGeom>
              <a:avLst/>
              <a:gdLst/>
              <a:ahLst/>
              <a:cxnLst/>
              <a:rect l="l" t="t" r="r" b="b"/>
              <a:pathLst>
                <a:path w="1868026" h="1744042">
                  <a:moveTo>
                    <a:pt x="0" y="0"/>
                  </a:moveTo>
                  <a:lnTo>
                    <a:pt x="1868026" y="0"/>
                  </a:lnTo>
                  <a:lnTo>
                    <a:pt x="1868026" y="1744042"/>
                  </a:lnTo>
                  <a:lnTo>
                    <a:pt x="0" y="174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2973" y="1293336"/>
              <a:ext cx="1523875" cy="449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2"/>
                </a:lnSpc>
              </a:pPr>
              <a:r>
                <a:rPr lang="en-US" sz="2066">
                  <a:solidFill>
                    <a:srgbClr val="FFFFFF"/>
                  </a:solidFill>
                  <a:latin typeface="Montserrat 1"/>
                </a:rPr>
                <a:t>Daisy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2910373" y="1180780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5" y="0"/>
                </a:lnTo>
                <a:lnTo>
                  <a:pt x="4256475" y="1968619"/>
                </a:lnTo>
                <a:lnTo>
                  <a:pt x="0" y="19686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3172993" y="1614583"/>
            <a:ext cx="3864182" cy="128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I like being able to </a:t>
            </a:r>
            <a:r>
              <a:rPr lang="en-US" sz="1848">
                <a:solidFill>
                  <a:srgbClr val="CD0067"/>
                </a:solidFill>
                <a:latin typeface="Montserrat 3"/>
              </a:rPr>
              <a:t>help / work with / talk to</a:t>
            </a:r>
            <a:r>
              <a:rPr lang="en-US" sz="1848">
                <a:solidFill>
                  <a:srgbClr val="000000"/>
                </a:solidFill>
                <a:latin typeface="Montserrat 3"/>
              </a:rPr>
              <a:t> people and seeing the good we do. </a:t>
            </a:r>
          </a:p>
          <a:p>
            <a:pPr>
              <a:lnSpc>
                <a:spcPts val="2587"/>
              </a:lnSpc>
            </a:pPr>
            <a:endParaRPr lang="en-US" sz="1848">
              <a:solidFill>
                <a:srgbClr val="000000"/>
              </a:solidFill>
              <a:latin typeface="Montserrat 3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140317" y="2493524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Daisy</a:t>
            </a:r>
          </a:p>
        </p:txBody>
      </p:sp>
      <p:sp>
        <p:nvSpPr>
          <p:cNvPr id="31" name="Freeform 31"/>
          <p:cNvSpPr/>
          <p:nvPr/>
        </p:nvSpPr>
        <p:spPr>
          <a:xfrm>
            <a:off x="8729505" y="1180780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4" y="0"/>
                </a:lnTo>
                <a:lnTo>
                  <a:pt x="4256474" y="1968619"/>
                </a:lnTo>
                <a:lnTo>
                  <a:pt x="0" y="19686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TextBox 32"/>
          <p:cNvSpPr txBox="1"/>
          <p:nvPr/>
        </p:nvSpPr>
        <p:spPr>
          <a:xfrm>
            <a:off x="8992125" y="1614583"/>
            <a:ext cx="3864182" cy="96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Young people come in here </a:t>
            </a:r>
            <a:r>
              <a:rPr lang="en-US" sz="1848">
                <a:solidFill>
                  <a:srgbClr val="2FA3DC"/>
                </a:solidFill>
                <a:latin typeface="Montserrat 3"/>
              </a:rPr>
              <a:t>to do school work / make new friends / learn a new skill</a:t>
            </a:r>
            <a:r>
              <a:rPr lang="en-US" sz="1848">
                <a:solidFill>
                  <a:srgbClr val="07B7AC"/>
                </a:solidFill>
                <a:latin typeface="Montserrat 3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959449" y="2493524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Nana</a:t>
            </a:r>
          </a:p>
        </p:txBody>
      </p:sp>
      <p:sp>
        <p:nvSpPr>
          <p:cNvPr id="34" name="Freeform 34"/>
          <p:cNvSpPr/>
          <p:nvPr/>
        </p:nvSpPr>
        <p:spPr>
          <a:xfrm>
            <a:off x="4012080" y="3699888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4" y="0"/>
                </a:lnTo>
                <a:lnTo>
                  <a:pt x="4256474" y="1968619"/>
                </a:lnTo>
                <a:lnTo>
                  <a:pt x="0" y="19686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TextBox 35"/>
          <p:cNvSpPr txBox="1"/>
          <p:nvPr/>
        </p:nvSpPr>
        <p:spPr>
          <a:xfrm>
            <a:off x="4274699" y="4133691"/>
            <a:ext cx="3864182" cy="96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My favourite part of the day is when I </a:t>
            </a:r>
            <a:r>
              <a:rPr lang="en-US" sz="1848">
                <a:solidFill>
                  <a:srgbClr val="653366"/>
                </a:solidFill>
                <a:latin typeface="Montserrat 3"/>
              </a:rPr>
              <a:t>serve customers / tidy up / follow recipes</a:t>
            </a:r>
            <a:r>
              <a:rPr lang="en-US" sz="1848">
                <a:solidFill>
                  <a:srgbClr val="000000"/>
                </a:solidFill>
                <a:latin typeface="Montserrat 3"/>
              </a:rPr>
              <a:t>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242023" y="5012632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Esme</a:t>
            </a:r>
          </a:p>
        </p:txBody>
      </p:sp>
      <p:sp>
        <p:nvSpPr>
          <p:cNvPr id="37" name="Freeform 37"/>
          <p:cNvSpPr/>
          <p:nvPr/>
        </p:nvSpPr>
        <p:spPr>
          <a:xfrm>
            <a:off x="9756036" y="3699888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4" y="0"/>
                </a:lnTo>
                <a:lnTo>
                  <a:pt x="4256474" y="1968619"/>
                </a:lnTo>
                <a:lnTo>
                  <a:pt x="0" y="196861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TextBox 38"/>
          <p:cNvSpPr txBox="1"/>
          <p:nvPr/>
        </p:nvSpPr>
        <p:spPr>
          <a:xfrm>
            <a:off x="10018655" y="4059454"/>
            <a:ext cx="3864182" cy="96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Working here is something I </a:t>
            </a:r>
            <a:r>
              <a:rPr lang="en-US" sz="1848">
                <a:solidFill>
                  <a:srgbClr val="07B7AC"/>
                </a:solidFill>
                <a:latin typeface="Montserrat 3"/>
              </a:rPr>
              <a:t>always / maybe / never</a:t>
            </a:r>
            <a:r>
              <a:rPr lang="en-US" sz="1848">
                <a:solidFill>
                  <a:srgbClr val="CD0067"/>
                </a:solidFill>
                <a:latin typeface="Montserrat 3"/>
              </a:rPr>
              <a:t> </a:t>
            </a:r>
            <a:r>
              <a:rPr lang="en-US" sz="1848">
                <a:solidFill>
                  <a:srgbClr val="000000"/>
                </a:solidFill>
                <a:latin typeface="Montserrat 3"/>
              </a:rPr>
              <a:t>imagined I’d be able to get into.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985979" y="5012632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James</a:t>
            </a:r>
          </a:p>
        </p:txBody>
      </p:sp>
      <p:sp>
        <p:nvSpPr>
          <p:cNvPr id="40" name="Freeform 40"/>
          <p:cNvSpPr/>
          <p:nvPr/>
        </p:nvSpPr>
        <p:spPr>
          <a:xfrm>
            <a:off x="2976847" y="6003844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4" y="0"/>
                </a:lnTo>
                <a:lnTo>
                  <a:pt x="4256474" y="1968619"/>
                </a:lnTo>
                <a:lnTo>
                  <a:pt x="0" y="19686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1"/>
          <p:cNvSpPr txBox="1"/>
          <p:nvPr/>
        </p:nvSpPr>
        <p:spPr>
          <a:xfrm>
            <a:off x="3239466" y="6382460"/>
            <a:ext cx="3864182" cy="96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I knew I always wanted to work in the </a:t>
            </a:r>
            <a:r>
              <a:rPr lang="en-US" sz="1848">
                <a:solidFill>
                  <a:srgbClr val="99CA3B"/>
                </a:solidFill>
                <a:latin typeface="Montserrat 3"/>
              </a:rPr>
              <a:t>football / food / TV </a:t>
            </a:r>
            <a:r>
              <a:rPr lang="en-US" sz="1848">
                <a:solidFill>
                  <a:srgbClr val="000000"/>
                </a:solidFill>
                <a:latin typeface="Montserrat 3"/>
              </a:rPr>
              <a:t>industry when I was older.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206790" y="7316587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Maisie</a:t>
            </a:r>
          </a:p>
        </p:txBody>
      </p:sp>
      <p:sp>
        <p:nvSpPr>
          <p:cNvPr id="43" name="Freeform 43"/>
          <p:cNvSpPr/>
          <p:nvPr/>
        </p:nvSpPr>
        <p:spPr>
          <a:xfrm>
            <a:off x="8811696" y="6087607"/>
            <a:ext cx="4256474" cy="1968619"/>
          </a:xfrm>
          <a:custGeom>
            <a:avLst/>
            <a:gdLst/>
            <a:ahLst/>
            <a:cxnLst/>
            <a:rect l="l" t="t" r="r" b="b"/>
            <a:pathLst>
              <a:path w="4256474" h="1968619">
                <a:moveTo>
                  <a:pt x="0" y="0"/>
                </a:moveTo>
                <a:lnTo>
                  <a:pt x="4256475" y="0"/>
                </a:lnTo>
                <a:lnTo>
                  <a:pt x="4256475" y="1968620"/>
                </a:lnTo>
                <a:lnTo>
                  <a:pt x="0" y="19686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TextBox 44"/>
          <p:cNvSpPr txBox="1"/>
          <p:nvPr/>
        </p:nvSpPr>
        <p:spPr>
          <a:xfrm>
            <a:off x="9062916" y="6516232"/>
            <a:ext cx="3864182" cy="96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7"/>
              </a:lnSpc>
            </a:pPr>
            <a:r>
              <a:rPr lang="en-US" sz="1848">
                <a:solidFill>
                  <a:srgbClr val="000000"/>
                </a:solidFill>
                <a:latin typeface="Montserrat 3"/>
              </a:rPr>
              <a:t>My </a:t>
            </a:r>
            <a:r>
              <a:rPr lang="en-US" sz="1848">
                <a:solidFill>
                  <a:srgbClr val="F38120"/>
                </a:solidFill>
                <a:latin typeface="Montserrat 3"/>
              </a:rPr>
              <a:t>teacher / friend / job coach</a:t>
            </a:r>
            <a:r>
              <a:rPr lang="en-US" sz="1848">
                <a:solidFill>
                  <a:srgbClr val="000000"/>
                </a:solidFill>
                <a:latin typeface="Montserrat 3"/>
              </a:rPr>
              <a:t> sent me a link to the apprenticeship.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959449" y="7400351"/>
            <a:ext cx="1026531" cy="34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7"/>
              </a:lnSpc>
            </a:pPr>
            <a:r>
              <a:rPr lang="en-US" sz="1948">
                <a:solidFill>
                  <a:srgbClr val="000000"/>
                </a:solidFill>
                <a:latin typeface="Montserrat 3"/>
              </a:rPr>
              <a:t>Connell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6580481" y="1028700"/>
            <a:ext cx="1726569" cy="307055"/>
            <a:chOff x="0" y="0"/>
            <a:chExt cx="2302092" cy="409407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2302092" cy="409407"/>
              <a:chOff x="0" y="0"/>
              <a:chExt cx="618763" cy="11004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18763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618763" h="110042">
                    <a:moveTo>
                      <a:pt x="0" y="0"/>
                    </a:moveTo>
                    <a:lnTo>
                      <a:pt x="618763" y="0"/>
                    </a:lnTo>
                    <a:lnTo>
                      <a:pt x="618763" y="110042"/>
                    </a:lnTo>
                    <a:lnTo>
                      <a:pt x="0" y="110042"/>
                    </a:lnTo>
                    <a:close/>
                  </a:path>
                </a:pathLst>
              </a:custGeom>
              <a:solidFill>
                <a:srgbClr val="99CA3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618763" cy="1386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2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263470" y="67755"/>
              <a:ext cx="1821250" cy="245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Montserrat 1"/>
                </a:rPr>
                <a:t>FILM RESOURCE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Props1.xml><?xml version="1.0" encoding="utf-8"?>
<ds:datastoreItem xmlns:ds="http://schemas.openxmlformats.org/officeDocument/2006/customXml" ds:itemID="{B0DFB071-2470-4D49-886C-C0D9647B49F3}">
  <ds:schemaRefs>
    <ds:schemaRef ds:uri="01cdd075-c344-4c65-8551-ba9dc45e0196"/>
    <ds:schemaRef ds:uri="6c2c260b-7b8b-4528-a165-310b68aa19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880D9A-C690-44CA-B6B5-5FD787424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1415C-43D7-4191-8FAE-981C34256515}">
  <ds:schemaRefs>
    <ds:schemaRef ds:uri="01cdd075-c344-4c65-8551-ba9dc45e0196"/>
    <ds:schemaRef ds:uri="6c2c260b-7b8b-4528-a165-310b68aa19c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Custom</PresentationFormat>
  <Paragraphs>233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Bushcraft</vt:lpstr>
      <vt:lpstr>Montserrat 3</vt:lpstr>
      <vt:lpstr>Montserrat 4</vt:lpstr>
      <vt:lpstr>Montserrat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story - lesson activity slide deck</dc:title>
  <dc:creator>Helen Twomey</dc:creator>
  <cp:lastModifiedBy>Katie Bright</cp:lastModifiedBy>
  <cp:revision>1</cp:revision>
  <dcterms:created xsi:type="dcterms:W3CDTF">2006-08-16T00:00:00Z</dcterms:created>
  <dcterms:modified xsi:type="dcterms:W3CDTF">2023-11-27T09:19:04Z</dcterms:modified>
  <dc:identifier>DAF0pbptpLs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