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346" r:id="rId5"/>
    <p:sldId id="347" r:id="rId6"/>
    <p:sldId id="348" r:id="rId7"/>
    <p:sldId id="256" r:id="rId8"/>
    <p:sldId id="352" r:id="rId9"/>
    <p:sldId id="257" r:id="rId10"/>
    <p:sldId id="258" r:id="rId11"/>
    <p:sldId id="259" r:id="rId12"/>
    <p:sldId id="260" r:id="rId13"/>
    <p:sldId id="265" r:id="rId14"/>
    <p:sldId id="354" r:id="rId15"/>
    <p:sldId id="262" r:id="rId16"/>
    <p:sldId id="349" r:id="rId17"/>
    <p:sldId id="351" r:id="rId18"/>
    <p:sldId id="263" r:id="rId19"/>
    <p:sldId id="264" r:id="rId20"/>
    <p:sldId id="266" r:id="rId21"/>
    <p:sldId id="268" r:id="rId22"/>
    <p:sldId id="353" r:id="rId23"/>
  </p:sldIdLst>
  <p:sldSz cx="18288000" cy="10287000"/>
  <p:notesSz cx="6858000" cy="9926638"/>
  <p:embeddedFontLst>
    <p:embeddedFont>
      <p:font typeface="Arial" panose="020B0604020202020204" pitchFamily="34" charset="0"/>
      <p:regular r:id="rId25"/>
    </p:embeddedFont>
    <p:embeddedFont>
      <p:font typeface="Arial Bold" panose="020B0704020202020204" pitchFamily="34" charset="0"/>
      <p:regular r:id="rId26"/>
      <p:bold r:id="rId27"/>
    </p:embeddedFont>
    <p:embeddedFont>
      <p:font typeface="Montserrat 1"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1984F-B706-1711-40E1-B18C050BA2D1}" name="FRADD, Joanne" initials="JF" userId="S::Joanne.FRADD@education.gov.uk::72bc480f-68cd-4f66-a5db-4df4010072c9" providerId="AD"/>
  <p188:author id="{A7C313E6-68EB-406E-DF11-C265106ABC54}" name="Helen Twomey" initials="HT" userId="S::Helen@amazingapprenticeships.com::ef176716-8ebb-42f3-81eb-15fd71ddcb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E56CD-1357-4428-A186-221B5182420B}" v="3" dt="2024-01-15T16:03:45.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896" autoAdjust="0"/>
  </p:normalViewPr>
  <p:slideViewPr>
    <p:cSldViewPr>
      <p:cViewPr varScale="1">
        <p:scale>
          <a:sx n="52" d="100"/>
          <a:sy n="52" d="100"/>
        </p:scale>
        <p:origin x="12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FFCE56CD-1357-4428-A186-221B5182420B}"/>
    <pc:docChg chg="undo redo custSel modSld sldOrd">
      <pc:chgData name="Helen Twomey" userId="ef176716-8ebb-42f3-81eb-15fd71ddcb48" providerId="ADAL" clId="{FFCE56CD-1357-4428-A186-221B5182420B}" dt="2024-01-16T09:14:05.656" v="407" actId="1076"/>
      <pc:docMkLst>
        <pc:docMk/>
      </pc:docMkLst>
      <pc:sldChg chg="addSp delSp modSp mod">
        <pc:chgData name="Helen Twomey" userId="ef176716-8ebb-42f3-81eb-15fd71ddcb48" providerId="ADAL" clId="{FFCE56CD-1357-4428-A186-221B5182420B}" dt="2024-01-16T09:14:05.656" v="407" actId="1076"/>
        <pc:sldMkLst>
          <pc:docMk/>
          <pc:sldMk cId="0" sldId="259"/>
        </pc:sldMkLst>
        <pc:picChg chg="del">
          <ac:chgData name="Helen Twomey" userId="ef176716-8ebb-42f3-81eb-15fd71ddcb48" providerId="ADAL" clId="{FFCE56CD-1357-4428-A186-221B5182420B}" dt="2024-01-16T09:13:57.099" v="404" actId="478"/>
          <ac:picMkLst>
            <pc:docMk/>
            <pc:sldMk cId="0" sldId="259"/>
            <ac:picMk id="14" creationId="{F5533739-A3DB-6726-D7D9-F688DE80D349}"/>
          </ac:picMkLst>
        </pc:picChg>
        <pc:picChg chg="add mod">
          <ac:chgData name="Helen Twomey" userId="ef176716-8ebb-42f3-81eb-15fd71ddcb48" providerId="ADAL" clId="{FFCE56CD-1357-4428-A186-221B5182420B}" dt="2024-01-16T09:14:05.656" v="407" actId="1076"/>
          <ac:picMkLst>
            <pc:docMk/>
            <pc:sldMk cId="0" sldId="259"/>
            <ac:picMk id="15" creationId="{221EDAF1-7A2C-F7EB-03E9-C3EC391DF637}"/>
          </ac:picMkLst>
        </pc:picChg>
      </pc:sldChg>
      <pc:sldChg chg="delSp modSp mod modNotesTx">
        <pc:chgData name="Helen Twomey" userId="ef176716-8ebb-42f3-81eb-15fd71ddcb48" providerId="ADAL" clId="{FFCE56CD-1357-4428-A186-221B5182420B}" dt="2024-01-12T12:00:25.089" v="31" actId="20577"/>
        <pc:sldMkLst>
          <pc:docMk/>
          <pc:sldMk cId="0" sldId="260"/>
        </pc:sldMkLst>
        <pc:spChg chg="mod">
          <ac:chgData name="Helen Twomey" userId="ef176716-8ebb-42f3-81eb-15fd71ddcb48" providerId="ADAL" clId="{FFCE56CD-1357-4428-A186-221B5182420B}" dt="2024-01-12T12:00:25.089" v="31" actId="20577"/>
          <ac:spMkLst>
            <pc:docMk/>
            <pc:sldMk cId="0" sldId="260"/>
            <ac:spMk id="9" creationId="{00000000-0000-0000-0000-000000000000}"/>
          </ac:spMkLst>
        </pc:spChg>
        <pc:spChg chg="del">
          <ac:chgData name="Helen Twomey" userId="ef176716-8ebb-42f3-81eb-15fd71ddcb48" providerId="ADAL" clId="{FFCE56CD-1357-4428-A186-221B5182420B}" dt="2024-01-12T11:59:28.875" v="1" actId="478"/>
          <ac:spMkLst>
            <pc:docMk/>
            <pc:sldMk cId="0" sldId="260"/>
            <ac:spMk id="10" creationId="{00000000-0000-0000-0000-000000000000}"/>
          </ac:spMkLst>
        </pc:spChg>
      </pc:sldChg>
      <pc:sldChg chg="modSp mod">
        <pc:chgData name="Helen Twomey" userId="ef176716-8ebb-42f3-81eb-15fd71ddcb48" providerId="ADAL" clId="{FFCE56CD-1357-4428-A186-221B5182420B}" dt="2024-01-12T12:04:18.927" v="108" actId="1076"/>
        <pc:sldMkLst>
          <pc:docMk/>
          <pc:sldMk cId="0" sldId="262"/>
        </pc:sldMkLst>
        <pc:spChg chg="mod">
          <ac:chgData name="Helen Twomey" userId="ef176716-8ebb-42f3-81eb-15fd71ddcb48" providerId="ADAL" clId="{FFCE56CD-1357-4428-A186-221B5182420B}" dt="2024-01-12T12:03:51.668" v="100" actId="14100"/>
          <ac:spMkLst>
            <pc:docMk/>
            <pc:sldMk cId="0" sldId="262"/>
            <ac:spMk id="15" creationId="{38C00280-3254-EE02-A758-4CB25C1A9F5B}"/>
          </ac:spMkLst>
        </pc:spChg>
        <pc:spChg chg="mod">
          <ac:chgData name="Helen Twomey" userId="ef176716-8ebb-42f3-81eb-15fd71ddcb48" providerId="ADAL" clId="{FFCE56CD-1357-4428-A186-221B5182420B}" dt="2024-01-12T12:04:18.927" v="108" actId="1076"/>
          <ac:spMkLst>
            <pc:docMk/>
            <pc:sldMk cId="0" sldId="262"/>
            <ac:spMk id="16" creationId="{5DFC9669-6448-5A2C-774D-D79CCF8E3D19}"/>
          </ac:spMkLst>
        </pc:spChg>
        <pc:grpChg chg="mod">
          <ac:chgData name="Helen Twomey" userId="ef176716-8ebb-42f3-81eb-15fd71ddcb48" providerId="ADAL" clId="{FFCE56CD-1357-4428-A186-221B5182420B}" dt="2024-01-12T12:04:11.795" v="107" actId="1076"/>
          <ac:grpSpMkLst>
            <pc:docMk/>
            <pc:sldMk cId="0" sldId="262"/>
            <ac:grpSpMk id="2" creationId="{00000000-0000-0000-0000-000000000000}"/>
          </ac:grpSpMkLst>
        </pc:grpChg>
      </pc:sldChg>
      <pc:sldChg chg="modSp mod">
        <pc:chgData name="Helen Twomey" userId="ef176716-8ebb-42f3-81eb-15fd71ddcb48" providerId="ADAL" clId="{FFCE56CD-1357-4428-A186-221B5182420B}" dt="2024-01-15T16:04:56.001" v="403" actId="20577"/>
        <pc:sldMkLst>
          <pc:docMk/>
          <pc:sldMk cId="0" sldId="264"/>
        </pc:sldMkLst>
        <pc:spChg chg="mod">
          <ac:chgData name="Helen Twomey" userId="ef176716-8ebb-42f3-81eb-15fd71ddcb48" providerId="ADAL" clId="{FFCE56CD-1357-4428-A186-221B5182420B}" dt="2024-01-15T16:04:56.001" v="403" actId="20577"/>
          <ac:spMkLst>
            <pc:docMk/>
            <pc:sldMk cId="0" sldId="264"/>
            <ac:spMk id="9" creationId="{00000000-0000-0000-0000-000000000000}"/>
          </ac:spMkLst>
        </pc:spChg>
      </pc:sldChg>
      <pc:sldChg chg="ord modNotesTx">
        <pc:chgData name="Helen Twomey" userId="ef176716-8ebb-42f3-81eb-15fd71ddcb48" providerId="ADAL" clId="{FFCE56CD-1357-4428-A186-221B5182420B}" dt="2024-01-12T12:01:27.304" v="34"/>
        <pc:sldMkLst>
          <pc:docMk/>
          <pc:sldMk cId="0" sldId="265"/>
        </pc:sldMkLst>
      </pc:sldChg>
      <pc:sldChg chg="addSp delSp modSp mod">
        <pc:chgData name="Helen Twomey" userId="ef176716-8ebb-42f3-81eb-15fd71ddcb48" providerId="ADAL" clId="{FFCE56CD-1357-4428-A186-221B5182420B}" dt="2024-01-15T11:07:47.767" v="364" actId="14861"/>
        <pc:sldMkLst>
          <pc:docMk/>
          <pc:sldMk cId="0" sldId="268"/>
        </pc:sldMkLst>
        <pc:spChg chg="mod">
          <ac:chgData name="Helen Twomey" userId="ef176716-8ebb-42f3-81eb-15fd71ddcb48" providerId="ADAL" clId="{FFCE56CD-1357-4428-A186-221B5182420B}" dt="2024-01-12T12:10:48.880" v="357" actId="207"/>
          <ac:spMkLst>
            <pc:docMk/>
            <pc:sldMk cId="0" sldId="268"/>
            <ac:spMk id="15" creationId="{E65AC51B-1D4A-10C4-BFB7-F3FEF96A93F7}"/>
          </ac:spMkLst>
        </pc:spChg>
        <pc:picChg chg="del">
          <ac:chgData name="Helen Twomey" userId="ef176716-8ebb-42f3-81eb-15fd71ddcb48" providerId="ADAL" clId="{FFCE56CD-1357-4428-A186-221B5182420B}" dt="2024-01-15T11:06:47.430" v="358" actId="478"/>
          <ac:picMkLst>
            <pc:docMk/>
            <pc:sldMk cId="0" sldId="268"/>
            <ac:picMk id="16" creationId="{3E4BA599-FD28-7AB0-BB93-9BC7BCB8CD57}"/>
          </ac:picMkLst>
        </pc:picChg>
        <pc:picChg chg="add mod">
          <ac:chgData name="Helen Twomey" userId="ef176716-8ebb-42f3-81eb-15fd71ddcb48" providerId="ADAL" clId="{FFCE56CD-1357-4428-A186-221B5182420B}" dt="2024-01-15T11:07:47.767" v="364" actId="14861"/>
          <ac:picMkLst>
            <pc:docMk/>
            <pc:sldMk cId="0" sldId="268"/>
            <ac:picMk id="17" creationId="{CEED4236-6320-3E4F-7903-95D4608C610D}"/>
          </ac:picMkLst>
        </pc:picChg>
        <pc:picChg chg="mod">
          <ac:chgData name="Helen Twomey" userId="ef176716-8ebb-42f3-81eb-15fd71ddcb48" providerId="ADAL" clId="{FFCE56CD-1357-4428-A186-221B5182420B}" dt="2024-01-12T12:10:27.593" v="350" actId="1076"/>
          <ac:picMkLst>
            <pc:docMk/>
            <pc:sldMk cId="0" sldId="268"/>
            <ac:picMk id="18" creationId="{E099A635-7D27-5229-164F-413697911FB6}"/>
          </ac:picMkLst>
        </pc:picChg>
      </pc:sldChg>
      <pc:sldChg chg="modSp mod">
        <pc:chgData name="Helen Twomey" userId="ef176716-8ebb-42f3-81eb-15fd71ddcb48" providerId="ADAL" clId="{FFCE56CD-1357-4428-A186-221B5182420B}" dt="2024-01-15T16:03:32.057" v="368" actId="207"/>
        <pc:sldMkLst>
          <pc:docMk/>
          <pc:sldMk cId="3048500805" sldId="346"/>
        </pc:sldMkLst>
        <pc:spChg chg="mod">
          <ac:chgData name="Helen Twomey" userId="ef176716-8ebb-42f3-81eb-15fd71ddcb48" providerId="ADAL" clId="{FFCE56CD-1357-4428-A186-221B5182420B}" dt="2024-01-15T16:03:32.057" v="368" actId="207"/>
          <ac:spMkLst>
            <pc:docMk/>
            <pc:sldMk cId="3048500805" sldId="346"/>
            <ac:spMk id="16" creationId="{5B6E9436-4849-2DAD-D996-6AE33555D7ED}"/>
          </ac:spMkLst>
        </pc:spChg>
      </pc:sldChg>
      <pc:sldChg chg="addSp delSp modSp mod">
        <pc:chgData name="Helen Twomey" userId="ef176716-8ebb-42f3-81eb-15fd71ddcb48" providerId="ADAL" clId="{FFCE56CD-1357-4428-A186-221B5182420B}" dt="2024-01-15T16:03:37.884" v="370"/>
        <pc:sldMkLst>
          <pc:docMk/>
          <pc:sldMk cId="3626128120" sldId="347"/>
        </pc:sldMkLst>
        <pc:spChg chg="mod">
          <ac:chgData name="Helen Twomey" userId="ef176716-8ebb-42f3-81eb-15fd71ddcb48" providerId="ADAL" clId="{FFCE56CD-1357-4428-A186-221B5182420B}" dt="2024-01-12T11:57:23.548" v="0" actId="20577"/>
          <ac:spMkLst>
            <pc:docMk/>
            <pc:sldMk cId="3626128120" sldId="347"/>
            <ac:spMk id="12" creationId="{BE2B2DFE-E7E9-9BC1-DBF9-B0856DEAD8E7}"/>
          </ac:spMkLst>
        </pc:spChg>
        <pc:spChg chg="del">
          <ac:chgData name="Helen Twomey" userId="ef176716-8ebb-42f3-81eb-15fd71ddcb48" providerId="ADAL" clId="{FFCE56CD-1357-4428-A186-221B5182420B}" dt="2024-01-15T16:03:36.905" v="369" actId="478"/>
          <ac:spMkLst>
            <pc:docMk/>
            <pc:sldMk cId="3626128120" sldId="347"/>
            <ac:spMk id="13" creationId="{9944B677-053A-95C7-6E58-52F676173A0F}"/>
          </ac:spMkLst>
        </pc:spChg>
        <pc:spChg chg="add mod">
          <ac:chgData name="Helen Twomey" userId="ef176716-8ebb-42f3-81eb-15fd71ddcb48" providerId="ADAL" clId="{FFCE56CD-1357-4428-A186-221B5182420B}" dt="2024-01-15T16:03:37.884" v="370"/>
          <ac:spMkLst>
            <pc:docMk/>
            <pc:sldMk cId="3626128120" sldId="347"/>
            <ac:spMk id="15" creationId="{8F3F5D25-DFA2-C624-56AF-BE3F9BDA5C58}"/>
          </ac:spMkLst>
        </pc:spChg>
      </pc:sldChg>
      <pc:sldChg chg="addSp delSp modSp mod">
        <pc:chgData name="Helen Twomey" userId="ef176716-8ebb-42f3-81eb-15fd71ddcb48" providerId="ADAL" clId="{FFCE56CD-1357-4428-A186-221B5182420B}" dt="2024-01-15T16:03:45.444" v="372"/>
        <pc:sldMkLst>
          <pc:docMk/>
          <pc:sldMk cId="669138580" sldId="348"/>
        </pc:sldMkLst>
        <pc:spChg chg="del">
          <ac:chgData name="Helen Twomey" userId="ef176716-8ebb-42f3-81eb-15fd71ddcb48" providerId="ADAL" clId="{FFCE56CD-1357-4428-A186-221B5182420B}" dt="2024-01-15T16:03:45.044" v="371" actId="478"/>
          <ac:spMkLst>
            <pc:docMk/>
            <pc:sldMk cId="669138580" sldId="348"/>
            <ac:spMk id="14" creationId="{8C80F764-0133-4C1A-D9DD-790F2A3F91FC}"/>
          </ac:spMkLst>
        </pc:spChg>
        <pc:spChg chg="add mod">
          <ac:chgData name="Helen Twomey" userId="ef176716-8ebb-42f3-81eb-15fd71ddcb48" providerId="ADAL" clId="{FFCE56CD-1357-4428-A186-221B5182420B}" dt="2024-01-15T16:03:45.444" v="372"/>
          <ac:spMkLst>
            <pc:docMk/>
            <pc:sldMk cId="669138580" sldId="348"/>
            <ac:spMk id="15" creationId="{CD931702-44FA-A122-8B66-B8AAB2227E14}"/>
          </ac:spMkLst>
        </pc:spChg>
      </pc:sldChg>
      <pc:sldChg chg="modSp mod">
        <pc:chgData name="Helen Twomey" userId="ef176716-8ebb-42f3-81eb-15fd71ddcb48" providerId="ADAL" clId="{FFCE56CD-1357-4428-A186-221B5182420B}" dt="2024-01-12T12:08:25.152" v="347" actId="20577"/>
        <pc:sldMkLst>
          <pc:docMk/>
          <pc:sldMk cId="2840350752" sldId="351"/>
        </pc:sldMkLst>
        <pc:spChg chg="mod">
          <ac:chgData name="Helen Twomey" userId="ef176716-8ebb-42f3-81eb-15fd71ddcb48" providerId="ADAL" clId="{FFCE56CD-1357-4428-A186-221B5182420B}" dt="2024-01-12T12:08:25.152" v="347" actId="20577"/>
          <ac:spMkLst>
            <pc:docMk/>
            <pc:sldMk cId="2840350752" sldId="351"/>
            <ac:spMk id="9" creationId="{00000000-0000-0000-0000-000000000000}"/>
          </ac:spMkLst>
        </pc:spChg>
      </pc:sldChg>
      <pc:sldChg chg="addSp delSp modSp mod modNotesTx">
        <pc:chgData name="Helen Twomey" userId="ef176716-8ebb-42f3-81eb-15fd71ddcb48" providerId="ADAL" clId="{FFCE56CD-1357-4428-A186-221B5182420B}" dt="2024-01-12T12:03:31.318" v="93" actId="20577"/>
        <pc:sldMkLst>
          <pc:docMk/>
          <pc:sldMk cId="1597839044" sldId="354"/>
        </pc:sldMkLst>
        <pc:picChg chg="add mod">
          <ac:chgData name="Helen Twomey" userId="ef176716-8ebb-42f3-81eb-15fd71ddcb48" providerId="ADAL" clId="{FFCE56CD-1357-4428-A186-221B5182420B}" dt="2024-01-12T12:02:57.988" v="39" actId="1076"/>
          <ac:picMkLst>
            <pc:docMk/>
            <pc:sldMk cId="1597839044" sldId="354"/>
            <ac:picMk id="10" creationId="{557179DA-8170-B743-6C8F-40326BD0E29B}"/>
          </ac:picMkLst>
        </pc:picChg>
        <pc:picChg chg="del">
          <ac:chgData name="Helen Twomey" userId="ef176716-8ebb-42f3-81eb-15fd71ddcb48" providerId="ADAL" clId="{FFCE56CD-1357-4428-A186-221B5182420B}" dt="2024-01-12T12:02:51.070" v="35" actId="478"/>
          <ac:picMkLst>
            <pc:docMk/>
            <pc:sldMk cId="1597839044" sldId="354"/>
            <ac:picMk id="11" creationId="{987EB21D-C6B3-7EBF-2097-93C77142A9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C8149F4D-C4DA-4EC3-8A3B-B37336EF8684}" type="datetimeFigureOut">
              <a:rPr lang="en-GB" smtClean="0"/>
              <a:t>16/01/2024</a:t>
            </a:fld>
            <a:endParaRPr lang="en-GB" dirty="0"/>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0C195268-1C33-495C-A06B-B61C205D2551}" type="slidenum">
              <a:rPr lang="en-GB" smtClean="0"/>
              <a:t>‹#›</a:t>
            </a:fld>
            <a:endParaRPr lang="en-GB" dirty="0"/>
          </a:p>
        </p:txBody>
      </p:sp>
    </p:spTree>
    <p:extLst>
      <p:ext uri="{BB962C8B-B14F-4D97-AF65-F5344CB8AC3E}">
        <p14:creationId xmlns:p14="http://schemas.microsoft.com/office/powerpoint/2010/main" val="207844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list-of-higher-technical-qualific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mazingapprenticeships.com/resource/the-higher-technical-qualifications-application-gui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95268-1C33-495C-A06B-B61C205D25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82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j-lt"/>
              </a:rPr>
              <a:t>After completing an HTQ, you could go straight into employment or use credits gained through your HTQ to progress onto further study, for example a degree, or an apprenticeship. You can top up your HTQ credits and turn it into a full undergraduate honours degree or use those credits to undertake an accelerated apprenticeship.</a:t>
            </a:r>
          </a:p>
          <a:p>
            <a:r>
              <a:rPr lang="en-GB" sz="1200" b="0" i="0" dirty="0">
                <a:solidFill>
                  <a:srgbClr val="000000"/>
                </a:solidFill>
                <a:effectLst/>
                <a:latin typeface="+mj-lt"/>
              </a:rPr>
              <a:t>An HTQ at either level 4 or 5 would earn credits (a level 4 Certificate in Education that is an approved HTQ typically attracts 120 credits, for example). Students could make an application to a university to 'top up ' to a degree (in a similar subject area) on the basis of these credits. Universities would consider each application on its merits. Typically, 360 credits are needed in total to complete an undergraduate degree.</a:t>
            </a:r>
            <a:endParaRPr lang="en-GB" sz="1200" dirty="0">
              <a:latin typeface="+mj-lt"/>
            </a:endParaRPr>
          </a:p>
        </p:txBody>
      </p:sp>
      <p:sp>
        <p:nvSpPr>
          <p:cNvPr id="4" name="Slide Number Placeholder 3"/>
          <p:cNvSpPr>
            <a:spLocks noGrp="1"/>
          </p:cNvSpPr>
          <p:nvPr>
            <p:ph type="sldNum" sz="quarter" idx="5"/>
          </p:nvPr>
        </p:nvSpPr>
        <p:spPr/>
        <p:txBody>
          <a:bodyPr/>
          <a:lstStyle/>
          <a:p>
            <a:fld id="{0C195268-1C33-495C-A06B-B61C205D2551}" type="slidenum">
              <a:rPr lang="en-GB" smtClean="0"/>
              <a:t>10</a:t>
            </a:fld>
            <a:endParaRPr lang="en-GB" dirty="0"/>
          </a:p>
        </p:txBody>
      </p:sp>
    </p:spTree>
    <p:extLst>
      <p:ext uri="{BB962C8B-B14F-4D97-AF65-F5344CB8AC3E}">
        <p14:creationId xmlns:p14="http://schemas.microsoft.com/office/powerpoint/2010/main" val="225667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solidFill>
                  <a:schemeClr val="tx1"/>
                </a:solidFill>
                <a:latin typeface="+mn-lt"/>
                <a:cs typeface="Arial" panose="020B0604020202020204" pitchFamily="34" charset="0"/>
              </a:rPr>
              <a:t>HTQs are suitable for someone who:</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wants a practical </a:t>
            </a:r>
            <a:r>
              <a:rPr lang="en-US" sz="1200" dirty="0" err="1">
                <a:solidFill>
                  <a:schemeClr val="tx1"/>
                </a:solidFill>
                <a:latin typeface="+mn-lt"/>
                <a:cs typeface="Arial" panose="020B0604020202020204" pitchFamily="34" charset="0"/>
              </a:rPr>
              <a:t>programme</a:t>
            </a:r>
            <a:r>
              <a:rPr lang="en-US" sz="1200" dirty="0">
                <a:solidFill>
                  <a:schemeClr val="tx1"/>
                </a:solidFill>
                <a:latin typeface="+mn-lt"/>
                <a:cs typeface="Arial" panose="020B0604020202020204" pitchFamily="34" charset="0"/>
              </a:rPr>
              <a:t> with a job focus.</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prefers classroom-based, but practical learning to work-based learning.</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wants to continue in education</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wants a lower-cost, high quality alternative to a degree.</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is looking for a flexible option.</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wants to get the skills employers need.</a:t>
            </a:r>
          </a:p>
          <a:p>
            <a:pPr marL="867743" lvl="1" indent="-433872">
              <a:lnSpc>
                <a:spcPct val="100000"/>
              </a:lnSpc>
              <a:buFont typeface="Arial"/>
              <a:buChar char="•"/>
            </a:pPr>
            <a:r>
              <a:rPr lang="en-US" sz="1200" dirty="0">
                <a:solidFill>
                  <a:schemeClr val="tx1"/>
                </a:solidFill>
                <a:latin typeface="+mn-lt"/>
                <a:cs typeface="Arial" panose="020B0604020202020204" pitchFamily="34" charset="0"/>
              </a:rPr>
              <a:t>is looking for a different option to get ahead in their career. An HTQ can get them ready and help boost their chances of securing their next step at the end of their HTQ.</a:t>
            </a:r>
          </a:p>
          <a:p>
            <a:endParaRPr lang="en-GB" dirty="0"/>
          </a:p>
        </p:txBody>
      </p:sp>
      <p:sp>
        <p:nvSpPr>
          <p:cNvPr id="4" name="Slide Number Placeholder 3"/>
          <p:cNvSpPr>
            <a:spLocks noGrp="1"/>
          </p:cNvSpPr>
          <p:nvPr>
            <p:ph type="sldNum" sz="quarter" idx="5"/>
          </p:nvPr>
        </p:nvSpPr>
        <p:spPr/>
        <p:txBody>
          <a:bodyPr/>
          <a:lstStyle/>
          <a:p>
            <a:fld id="{0C195268-1C33-495C-A06B-B61C205D2551}" type="slidenum">
              <a:rPr lang="en-GB" smtClean="0"/>
              <a:t>11</a:t>
            </a:fld>
            <a:endParaRPr lang="en-GB" dirty="0"/>
          </a:p>
        </p:txBody>
      </p:sp>
    </p:spTree>
    <p:extLst>
      <p:ext uri="{BB962C8B-B14F-4D97-AF65-F5344CB8AC3E}">
        <p14:creationId xmlns:p14="http://schemas.microsoft.com/office/powerpoint/2010/main" val="132648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HTQs are delivered </a:t>
            </a:r>
            <a:r>
              <a:rPr lang="en-GB"/>
              <a:t>by Universities</a:t>
            </a:r>
            <a:r>
              <a:rPr lang="en-GB" dirty="0"/>
              <a:t>, Further Education Colleges, Independent Training Providers and Institutes of Technology all over England.</a:t>
            </a:r>
          </a:p>
        </p:txBody>
      </p:sp>
      <p:sp>
        <p:nvSpPr>
          <p:cNvPr id="4" name="Slide Number Placeholder 3"/>
          <p:cNvSpPr>
            <a:spLocks noGrp="1"/>
          </p:cNvSpPr>
          <p:nvPr>
            <p:ph type="sldNum" sz="quarter" idx="5"/>
          </p:nvPr>
        </p:nvSpPr>
        <p:spPr/>
        <p:txBody>
          <a:bodyPr/>
          <a:lstStyle/>
          <a:p>
            <a:fld id="{0C195268-1C33-495C-A06B-B61C205D2551}" type="slidenum">
              <a:rPr lang="en-GB" smtClean="0"/>
              <a:t>12</a:t>
            </a:fld>
            <a:endParaRPr lang="en-GB" dirty="0"/>
          </a:p>
        </p:txBody>
      </p:sp>
    </p:spTree>
    <p:extLst>
      <p:ext uri="{BB962C8B-B14F-4D97-AF65-F5344CB8AC3E}">
        <p14:creationId xmlns:p14="http://schemas.microsoft.com/office/powerpoint/2010/main" val="183813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ways you can find HTQs:</a:t>
            </a:r>
          </a:p>
          <a:p>
            <a:pPr marL="171450" indent="-171450">
              <a:buFont typeface="Arial" panose="020B0604020202020204" pitchFamily="34" charset="0"/>
              <a:buChar char="•"/>
            </a:pPr>
            <a:r>
              <a:rPr lang="en-GB" dirty="0"/>
              <a:t>The government has a list of all the HTQs available, which you can filter and search.</a:t>
            </a:r>
          </a:p>
          <a:p>
            <a:pPr marL="171450" indent="-171450">
              <a:buFont typeface="Arial" panose="020B0604020202020204" pitchFamily="34" charset="0"/>
              <a:buChar char="•"/>
            </a:pPr>
            <a:r>
              <a:rPr lang="en-GB" dirty="0"/>
              <a:t>Another way is to contact or visit the websites of specific providers and find out what courses they are offering.</a:t>
            </a:r>
          </a:p>
          <a:p>
            <a:pPr marL="171450" indent="-171450">
              <a:buFont typeface="Arial" panose="020B0604020202020204" pitchFamily="34" charset="0"/>
              <a:buChar char="•"/>
            </a:pPr>
            <a:r>
              <a:rPr lang="en-GB" dirty="0"/>
              <a:t>You can also search for full-time HTQs on UCAS, just like you would for a full degree course.</a:t>
            </a:r>
          </a:p>
        </p:txBody>
      </p:sp>
      <p:sp>
        <p:nvSpPr>
          <p:cNvPr id="4" name="Slide Number Placeholder 3"/>
          <p:cNvSpPr>
            <a:spLocks noGrp="1"/>
          </p:cNvSpPr>
          <p:nvPr>
            <p:ph type="sldNum" sz="quarter" idx="5"/>
          </p:nvPr>
        </p:nvSpPr>
        <p:spPr/>
        <p:txBody>
          <a:bodyPr/>
          <a:lstStyle/>
          <a:p>
            <a:fld id="{0C195268-1C33-495C-A06B-B61C205D2551}" type="slidenum">
              <a:rPr lang="en-GB" smtClean="0"/>
              <a:t>13</a:t>
            </a:fld>
            <a:endParaRPr lang="en-GB" dirty="0"/>
          </a:p>
        </p:txBody>
      </p:sp>
    </p:spTree>
    <p:extLst>
      <p:ext uri="{BB962C8B-B14F-4D97-AF65-F5344CB8AC3E}">
        <p14:creationId xmlns:p14="http://schemas.microsoft.com/office/powerpoint/2010/main" val="201483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mj-lt"/>
              </a:rPr>
              <a:t>PRESENTERS: </a:t>
            </a:r>
            <a:r>
              <a:rPr lang="en-GB" sz="1200" b="1" dirty="0">
                <a:solidFill>
                  <a:schemeClr val="tx1"/>
                </a:solidFill>
                <a:latin typeface="+mj-lt"/>
              </a:rPr>
              <a:t>Please make sure you have updated this slide with relevant examples for your audience.</a:t>
            </a:r>
            <a:endParaRPr lang="en-GB" altLang="en-US" sz="1200" b="1" dirty="0">
              <a:solidFill>
                <a:schemeClr val="tx1"/>
              </a:solidFill>
              <a:latin typeface="+mj-lt"/>
            </a:endParaRPr>
          </a:p>
          <a:p>
            <a:pPr marL="0" indent="0">
              <a:buNone/>
            </a:pPr>
            <a:r>
              <a:rPr lang="en-GB" sz="1200" dirty="0">
                <a:solidFill>
                  <a:schemeClr val="tx1"/>
                </a:solidFill>
                <a:latin typeface="+mj-lt"/>
                <a:cs typeface="Arial Bold" panose="020B0704020202020204" pitchFamily="34" charset="0"/>
              </a:rPr>
              <a:t>Before using this resource, go on to </a:t>
            </a:r>
            <a:r>
              <a:rPr lang="en-GB" sz="1200" dirty="0">
                <a:solidFill>
                  <a:schemeClr val="tx1"/>
                </a:solidFill>
                <a:latin typeface="+mj-lt"/>
                <a:cs typeface="Arial Bold" panose="020B0704020202020204" pitchFamily="34" charset="0"/>
                <a:hlinkClick r:id="rId3">
                  <a:extLst>
                    <a:ext uri="{A12FA001-AC4F-418D-AE19-62706E023703}">
                      <ahyp:hlinkClr xmlns:ahyp="http://schemas.microsoft.com/office/drawing/2018/hyperlinkcolor" val="tx"/>
                    </a:ext>
                  </a:extLst>
                </a:hlinkClick>
              </a:rPr>
              <a:t>https://www.gov.uk/government/publications/list-of-higher-technical-qualifications</a:t>
            </a:r>
            <a:r>
              <a:rPr lang="en-GB" sz="1200" dirty="0">
                <a:solidFill>
                  <a:schemeClr val="tx1"/>
                </a:solidFill>
                <a:latin typeface="+mj-lt"/>
                <a:cs typeface="Arial Bold" panose="020B0704020202020204" pitchFamily="34" charset="0"/>
              </a:rPr>
              <a:t> and find out which providers local to you are offering HTQs and which courses.</a:t>
            </a:r>
          </a:p>
          <a:p>
            <a:pPr marL="0" indent="0">
              <a:buNone/>
            </a:pPr>
            <a:r>
              <a:rPr lang="en-GB" sz="1200" i="1" dirty="0">
                <a:solidFill>
                  <a:schemeClr val="tx1"/>
                </a:solidFill>
                <a:latin typeface="+mj-lt"/>
                <a:cs typeface="Arial Bold" panose="020B0704020202020204" pitchFamily="34" charset="0"/>
              </a:rPr>
              <a:t>e.g.</a:t>
            </a:r>
            <a:endParaRPr lang="en-GB" sz="1200" dirty="0">
              <a:solidFill>
                <a:schemeClr val="tx1"/>
              </a:solidFill>
              <a:latin typeface="+mj-lt"/>
              <a:cs typeface="Arial Bold" panose="020B0704020202020204" pitchFamily="34" charset="0"/>
            </a:endParaRPr>
          </a:p>
          <a:p>
            <a:pPr marL="0" indent="0">
              <a:buNone/>
            </a:pPr>
            <a:r>
              <a:rPr lang="en-GB" sz="1200" dirty="0">
                <a:solidFill>
                  <a:schemeClr val="tx1"/>
                </a:solidFill>
                <a:latin typeface="+mj-lt"/>
                <a:cs typeface="Arial Bold" panose="020B0704020202020204" pitchFamily="34" charset="0"/>
              </a:rPr>
              <a:t>XXX College:	HND – Software Development and Programming</a:t>
            </a:r>
          </a:p>
          <a:p>
            <a:pPr marL="0" indent="0">
              <a:buNone/>
            </a:pPr>
            <a:r>
              <a:rPr lang="en-GB" sz="1200" dirty="0">
                <a:solidFill>
                  <a:schemeClr val="tx1"/>
                </a:solidFill>
                <a:latin typeface="+mj-lt"/>
                <a:cs typeface="Arial Bold" panose="020B0704020202020204" pitchFamily="34" charset="0"/>
              </a:rPr>
              <a:t>	HNC -  Construction Management</a:t>
            </a:r>
          </a:p>
          <a:p>
            <a:pPr marL="0" indent="0">
              <a:buNone/>
            </a:pPr>
            <a:endParaRPr lang="en-GB" sz="1200" dirty="0">
              <a:solidFill>
                <a:schemeClr val="tx1"/>
              </a:solidFill>
              <a:latin typeface="+mj-lt"/>
              <a:cs typeface="Arial Bold" panose="020B0704020202020204" pitchFamily="34" charset="0"/>
            </a:endParaRPr>
          </a:p>
          <a:p>
            <a:pPr marL="0" indent="0">
              <a:buNone/>
            </a:pPr>
            <a:r>
              <a:rPr lang="en-GB" sz="1200" dirty="0">
                <a:solidFill>
                  <a:schemeClr val="tx1"/>
                </a:solidFill>
                <a:latin typeface="+mj-lt"/>
                <a:cs typeface="Arial Bold" panose="020B0704020202020204" pitchFamily="34" charset="0"/>
              </a:rPr>
              <a:t>XXX University	Foundation degree – Nursing Associate</a:t>
            </a:r>
            <a:endParaRPr lang="en-US" sz="1200" dirty="0">
              <a:solidFill>
                <a:schemeClr val="tx1"/>
              </a:solidFill>
              <a:latin typeface="+mj-lt"/>
              <a:cs typeface="Arial Bold" panose="020B0704020202020204" pitchFamily="34" charset="0"/>
            </a:endParaRP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0C195268-1C33-495C-A06B-B61C205D2551}" type="slidenum">
              <a:rPr lang="en-GB" smtClean="0"/>
              <a:t>14</a:t>
            </a:fld>
            <a:endParaRPr lang="en-GB" dirty="0"/>
          </a:p>
        </p:txBody>
      </p:sp>
    </p:spTree>
    <p:extLst>
      <p:ext uri="{BB962C8B-B14F-4D97-AF65-F5344CB8AC3E}">
        <p14:creationId xmlns:p14="http://schemas.microsoft.com/office/powerpoint/2010/main" val="201483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Entry requirements vary from provider to provider as each sets their own grade or qualification requirements. </a:t>
            </a:r>
            <a:r>
              <a:rPr lang="en-US" sz="1200" dirty="0">
                <a:solidFill>
                  <a:schemeClr val="tx1"/>
                </a:solidFill>
                <a:latin typeface="+mj-lt"/>
              </a:rPr>
              <a:t>Most providers state their entry requirements in terms of UCAS tariff points, and requirements could range from 0 – 112.  Try not to be put off by entry requirements though and make sure you talk to the provider if you have concerns.</a:t>
            </a:r>
            <a:endParaRPr lang="en-GB" dirty="0">
              <a:solidFill>
                <a:schemeClr val="tx1"/>
              </a:solidFill>
              <a:latin typeface="+mj-lt"/>
            </a:endParaRPr>
          </a:p>
        </p:txBody>
      </p:sp>
      <p:sp>
        <p:nvSpPr>
          <p:cNvPr id="4" name="Slide Number Placeholder 3"/>
          <p:cNvSpPr>
            <a:spLocks noGrp="1"/>
          </p:cNvSpPr>
          <p:nvPr>
            <p:ph type="sldNum" sz="quarter" idx="5"/>
          </p:nvPr>
        </p:nvSpPr>
        <p:spPr/>
        <p:txBody>
          <a:bodyPr/>
          <a:lstStyle/>
          <a:p>
            <a:fld id="{0C195268-1C33-495C-A06B-B61C205D2551}" type="slidenum">
              <a:rPr lang="en-GB" smtClean="0"/>
              <a:t>15</a:t>
            </a:fld>
            <a:endParaRPr lang="en-GB" dirty="0"/>
          </a:p>
        </p:txBody>
      </p:sp>
    </p:spTree>
    <p:extLst>
      <p:ext uri="{BB962C8B-B14F-4D97-AF65-F5344CB8AC3E}">
        <p14:creationId xmlns:p14="http://schemas.microsoft.com/office/powerpoint/2010/main" val="428242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solidFill>
                  <a:schemeClr val="tx1"/>
                </a:solidFill>
                <a:latin typeface="+mj-lt"/>
              </a:rPr>
              <a:t>If an HTQ is undertaken as a standalone qualification, tuition fees will apply, which will vary depending on the course. They’re likely to cost from around £7,000 to £9,250 a year for a one-year or two-year course.</a:t>
            </a:r>
          </a:p>
          <a:p>
            <a:pPr>
              <a:lnSpc>
                <a:spcPct val="100000"/>
              </a:lnSpc>
            </a:pPr>
            <a:r>
              <a:rPr lang="en-GB" sz="1200" b="0" i="0" dirty="0">
                <a:solidFill>
                  <a:schemeClr val="tx1"/>
                </a:solidFill>
                <a:effectLst/>
                <a:latin typeface="+mj-lt"/>
              </a:rPr>
              <a:t>You may be eligible for funding from student finance or a scholarship, grant or bursary. This will depend on the circumstances and the type of HTQ being studied.</a:t>
            </a:r>
          </a:p>
          <a:p>
            <a:pPr>
              <a:lnSpc>
                <a:spcPct val="100000"/>
              </a:lnSpc>
            </a:pPr>
            <a:r>
              <a:rPr lang="en-GB" sz="1200" b="0" i="0" dirty="0">
                <a:solidFill>
                  <a:schemeClr val="tx1"/>
                </a:solidFill>
                <a:effectLst/>
                <a:latin typeface="+mj-lt"/>
              </a:rPr>
              <a:t>In the same way as full-time university study, students may wish to make arrangements for their own payment of fees and this is also the same for HTQs. </a:t>
            </a:r>
            <a:endParaRPr lang="en-GB" sz="1200" dirty="0">
              <a:solidFill>
                <a:schemeClr val="tx1"/>
              </a:solidFill>
              <a:effectLst/>
              <a:latin typeface="+mj-lt"/>
            </a:endParaRPr>
          </a:p>
          <a:p>
            <a:endParaRPr lang="en-GB" dirty="0"/>
          </a:p>
        </p:txBody>
      </p:sp>
      <p:sp>
        <p:nvSpPr>
          <p:cNvPr id="4" name="Slide Number Placeholder 3"/>
          <p:cNvSpPr>
            <a:spLocks noGrp="1"/>
          </p:cNvSpPr>
          <p:nvPr>
            <p:ph type="sldNum" sz="quarter" idx="5"/>
          </p:nvPr>
        </p:nvSpPr>
        <p:spPr/>
        <p:txBody>
          <a:bodyPr/>
          <a:lstStyle/>
          <a:p>
            <a:fld id="{0C195268-1C33-495C-A06B-B61C205D2551}" type="slidenum">
              <a:rPr lang="en-GB" smtClean="0"/>
              <a:t>16</a:t>
            </a:fld>
            <a:endParaRPr lang="en-GB" dirty="0"/>
          </a:p>
        </p:txBody>
      </p:sp>
    </p:spTree>
    <p:extLst>
      <p:ext uri="{BB962C8B-B14F-4D97-AF65-F5344CB8AC3E}">
        <p14:creationId xmlns:p14="http://schemas.microsoft.com/office/powerpoint/2010/main" val="3709126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apply for an HTQ directly through UCAS as one of your 5 course choices. </a:t>
            </a:r>
          </a:p>
          <a:p>
            <a:endParaRPr lang="en-GB" b="0" i="0" dirty="0">
              <a:solidFill>
                <a:srgbClr val="000000"/>
              </a:solidFill>
              <a:effectLst/>
            </a:endParaRPr>
          </a:p>
          <a:p>
            <a:r>
              <a:rPr lang="en-GB" b="0" i="0" dirty="0">
                <a:solidFill>
                  <a:srgbClr val="000000"/>
                </a:solidFill>
                <a:effectLst/>
              </a:rPr>
              <a:t>Applications should be made in the autumn term observing the January deadline to have the best chance of securing your first choice for the following September. Applications can be made after this date as some HTQ courses have a January rather than September start, allowing lots of flexibility.</a:t>
            </a:r>
          </a:p>
          <a:p>
            <a:endParaRPr lang="en-GB" dirty="0"/>
          </a:p>
          <a:p>
            <a:r>
              <a:rPr lang="en-GB" dirty="0"/>
              <a:t>You can also apply directly to the training provider and the process will vary, but is likely to include an online application form, skills test and an interview.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guide to applying for HTQs that you can download here: </a:t>
            </a:r>
            <a:r>
              <a:rPr lang="en-GB" sz="1200" b="1" dirty="0">
                <a:solidFill>
                  <a:schemeClr val="accent6">
                    <a:lumMod val="75000"/>
                  </a:schemeClr>
                </a:solidFill>
                <a:effectLst/>
                <a:latin typeface="Calibri Light" panose="020F03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https://amazingapprenticeships.com/resource/the-higher-technical-qualifications-application-guide/</a:t>
            </a:r>
            <a:r>
              <a:rPr lang="en-GB" sz="1200" b="1" dirty="0">
                <a:solidFill>
                  <a:schemeClr val="accent6">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1200" b="1" dirty="0">
              <a:solidFill>
                <a:schemeClr val="accent6">
                  <a:lumMod val="75000"/>
                </a:schemeClr>
              </a:solidFill>
              <a:latin typeface="Arial Bold"/>
            </a:endParaRPr>
          </a:p>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0C195268-1C33-495C-A06B-B61C205D2551}" type="slidenum">
              <a:rPr lang="en-GB" smtClean="0"/>
              <a:t>17</a:t>
            </a:fld>
            <a:endParaRPr lang="en-GB" dirty="0"/>
          </a:p>
        </p:txBody>
      </p:sp>
    </p:spTree>
    <p:extLst>
      <p:ext uri="{BB962C8B-B14F-4D97-AF65-F5344CB8AC3E}">
        <p14:creationId xmlns:p14="http://schemas.microsoft.com/office/powerpoint/2010/main" val="237205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resources available to support you in your HTQ journey.  There is a detailed guide and a one-page guide to HTQs, as well as the application guide I mentioned earlier.  There are also webinars you can watch that you can find on the Amazing Apprenticeships’ workshops and webinars page.</a:t>
            </a:r>
          </a:p>
        </p:txBody>
      </p:sp>
      <p:sp>
        <p:nvSpPr>
          <p:cNvPr id="4" name="Slide Number Placeholder 3"/>
          <p:cNvSpPr>
            <a:spLocks noGrp="1"/>
          </p:cNvSpPr>
          <p:nvPr>
            <p:ph type="sldNum" sz="quarter" idx="5"/>
          </p:nvPr>
        </p:nvSpPr>
        <p:spPr/>
        <p:txBody>
          <a:bodyPr/>
          <a:lstStyle/>
          <a:p>
            <a:fld id="{0C195268-1C33-495C-A06B-B61C205D2551}" type="slidenum">
              <a:rPr lang="en-GB" smtClean="0"/>
              <a:t>18</a:t>
            </a:fld>
            <a:endParaRPr lang="en-GB" dirty="0"/>
          </a:p>
        </p:txBody>
      </p:sp>
    </p:spTree>
    <p:extLst>
      <p:ext uri="{BB962C8B-B14F-4D97-AF65-F5344CB8AC3E}">
        <p14:creationId xmlns:p14="http://schemas.microsoft.com/office/powerpoint/2010/main" val="247752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so much for listening today.  Does anyone have any questions?</a:t>
            </a:r>
          </a:p>
        </p:txBody>
      </p:sp>
      <p:sp>
        <p:nvSpPr>
          <p:cNvPr id="4" name="Slide Number Placeholder 3"/>
          <p:cNvSpPr>
            <a:spLocks noGrp="1"/>
          </p:cNvSpPr>
          <p:nvPr>
            <p:ph type="sldNum" sz="quarter" idx="5"/>
          </p:nvPr>
        </p:nvSpPr>
        <p:spPr/>
        <p:txBody>
          <a:bodyPr/>
          <a:lstStyle/>
          <a:p>
            <a:fld id="{0C195268-1C33-495C-A06B-B61C205D2551}" type="slidenum">
              <a:rPr lang="en-GB" smtClean="0"/>
              <a:t>19</a:t>
            </a:fld>
            <a:endParaRPr lang="en-GB" dirty="0"/>
          </a:p>
        </p:txBody>
      </p:sp>
    </p:spTree>
    <p:extLst>
      <p:ext uri="{BB962C8B-B14F-4D97-AF65-F5344CB8AC3E}">
        <p14:creationId xmlns:p14="http://schemas.microsoft.com/office/powerpoint/2010/main" val="391477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95268-1C33-495C-A06B-B61C205D25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36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95268-1C33-495C-A06B-B61C205D25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44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thank you so much for being here to hear all about HTQs.  We hope that you will leave today feeling confident about HTQs.</a:t>
            </a:r>
          </a:p>
        </p:txBody>
      </p:sp>
      <p:sp>
        <p:nvSpPr>
          <p:cNvPr id="4" name="Slide Number Placeholder 3"/>
          <p:cNvSpPr>
            <a:spLocks noGrp="1"/>
          </p:cNvSpPr>
          <p:nvPr>
            <p:ph type="sldNum" sz="quarter" idx="5"/>
          </p:nvPr>
        </p:nvSpPr>
        <p:spPr/>
        <p:txBody>
          <a:bodyPr/>
          <a:lstStyle/>
          <a:p>
            <a:fld id="{0C195268-1C33-495C-A06B-B61C205D2551}" type="slidenum">
              <a:rPr lang="en-GB" smtClean="0"/>
              <a:t>4</a:t>
            </a:fld>
            <a:endParaRPr lang="en-GB" dirty="0"/>
          </a:p>
        </p:txBody>
      </p:sp>
    </p:spTree>
    <p:extLst>
      <p:ext uri="{BB962C8B-B14F-4D97-AF65-F5344CB8AC3E}">
        <p14:creationId xmlns:p14="http://schemas.microsoft.com/office/powerpoint/2010/main" val="291842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aim for today is to give you an introduction to HTQs and make sure you have a good understanding of:</a:t>
            </a:r>
          </a:p>
          <a:p>
            <a:pPr marL="171450" indent="-171450">
              <a:buFont typeface="Arial" panose="020B0604020202020204" pitchFamily="34" charset="0"/>
              <a:buChar char="•"/>
            </a:pPr>
            <a:r>
              <a:rPr lang="en-GB" dirty="0"/>
              <a:t>What HTQs actually are</a:t>
            </a:r>
          </a:p>
          <a:p>
            <a:pPr marL="171450" indent="-171450">
              <a:buFont typeface="Arial" panose="020B0604020202020204" pitchFamily="34" charset="0"/>
              <a:buChar char="•"/>
            </a:pPr>
            <a:r>
              <a:rPr lang="en-GB" dirty="0"/>
              <a:t>Which subjects you can study and which subjects are coming in future years</a:t>
            </a:r>
          </a:p>
          <a:p>
            <a:pPr marL="171450" indent="-171450">
              <a:buFont typeface="Arial" panose="020B0604020202020204" pitchFamily="34" charset="0"/>
              <a:buChar char="•"/>
            </a:pPr>
            <a:r>
              <a:rPr lang="en-GB" dirty="0"/>
              <a:t>Who can study HTQs, what prior qualifications you need and what sort of person they are suited to</a:t>
            </a:r>
          </a:p>
          <a:p>
            <a:pPr marL="171450" indent="-171450">
              <a:buFont typeface="Arial" panose="020B0604020202020204" pitchFamily="34" charset="0"/>
              <a:buChar char="•"/>
            </a:pPr>
            <a:r>
              <a:rPr lang="en-GB" dirty="0"/>
              <a:t>Where you can study HTQs and how to find them nationally and locally</a:t>
            </a:r>
          </a:p>
          <a:p>
            <a:pPr marL="171450" indent="-171450">
              <a:buFont typeface="Arial" panose="020B0604020202020204" pitchFamily="34" charset="0"/>
              <a:buChar char="•"/>
            </a:pPr>
            <a:r>
              <a:rPr lang="en-GB" dirty="0"/>
              <a:t>What the application process is like</a:t>
            </a:r>
          </a:p>
          <a:p>
            <a:pPr marL="171450" indent="-171450">
              <a:buFont typeface="Arial" panose="020B0604020202020204" pitchFamily="34" charset="0"/>
              <a:buChar char="•"/>
            </a:pPr>
            <a:r>
              <a:rPr lang="en-GB" dirty="0"/>
              <a:t>What support and resources are available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There will be a chance to ask questions at the end.</a:t>
            </a:r>
          </a:p>
        </p:txBody>
      </p:sp>
      <p:sp>
        <p:nvSpPr>
          <p:cNvPr id="4" name="Slide Number Placeholder 3"/>
          <p:cNvSpPr>
            <a:spLocks noGrp="1"/>
          </p:cNvSpPr>
          <p:nvPr>
            <p:ph type="sldNum" sz="quarter" idx="5"/>
          </p:nvPr>
        </p:nvSpPr>
        <p:spPr/>
        <p:txBody>
          <a:bodyPr/>
          <a:lstStyle/>
          <a:p>
            <a:fld id="{0C195268-1C33-495C-A06B-B61C205D2551}" type="slidenum">
              <a:rPr lang="en-GB" smtClean="0"/>
              <a:t>5</a:t>
            </a:fld>
            <a:endParaRPr lang="en-GB" dirty="0"/>
          </a:p>
        </p:txBody>
      </p:sp>
    </p:spTree>
    <p:extLst>
      <p:ext uri="{BB962C8B-B14F-4D97-AF65-F5344CB8AC3E}">
        <p14:creationId xmlns:p14="http://schemas.microsoft.com/office/powerpoint/2010/main" val="243403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j-lt"/>
              </a:rPr>
              <a:t>HTQs are new and existing level 4 and 5 qualifications, such as HNDs, HNCs and Foundation Degrees that have been approved with the HTQ quality mark.</a:t>
            </a:r>
            <a:endParaRPr lang="en-GB" sz="1200" dirty="0">
              <a:solidFill>
                <a:srgbClr val="000000"/>
              </a:solidFill>
              <a:effectLst/>
              <a:latin typeface="+mj-lt"/>
            </a:endParaRPr>
          </a:p>
          <a:p>
            <a:r>
              <a:rPr lang="en-GB" sz="1200" b="0" i="0" dirty="0">
                <a:solidFill>
                  <a:srgbClr val="000000"/>
                </a:solidFill>
                <a:effectLst/>
                <a:latin typeface="+mj-lt"/>
              </a:rPr>
              <a:t>The HTQ quality mark shows that a higher education course has been approved as meeting standards set by real employers in the industry. HTQs are a great way to get the skills employers want - a route to well-paid, secure and sustainable jobs. </a:t>
            </a:r>
            <a:r>
              <a:rPr lang="en-GB" sz="1200" dirty="0">
                <a:solidFill>
                  <a:srgbClr val="121413"/>
                </a:solidFill>
                <a:latin typeface="+mj-lt"/>
              </a:rPr>
              <a:t>They can be studied full or part time, depending on the course.</a:t>
            </a:r>
            <a:endParaRPr lang="en-GB" sz="1200" dirty="0">
              <a:solidFill>
                <a:srgbClr val="000000"/>
              </a:solidFill>
              <a:effectLst/>
              <a:latin typeface="+mj-lt"/>
            </a:endParaRPr>
          </a:p>
          <a:p>
            <a:endParaRPr lang="en-GB" dirty="0"/>
          </a:p>
        </p:txBody>
      </p:sp>
      <p:sp>
        <p:nvSpPr>
          <p:cNvPr id="4" name="Slide Number Placeholder 3"/>
          <p:cNvSpPr>
            <a:spLocks noGrp="1"/>
          </p:cNvSpPr>
          <p:nvPr>
            <p:ph type="sldNum" sz="quarter" idx="5"/>
          </p:nvPr>
        </p:nvSpPr>
        <p:spPr/>
        <p:txBody>
          <a:bodyPr/>
          <a:lstStyle/>
          <a:p>
            <a:fld id="{0C195268-1C33-495C-A06B-B61C205D2551}" type="slidenum">
              <a:rPr lang="en-GB" smtClean="0"/>
              <a:t>6</a:t>
            </a:fld>
            <a:endParaRPr lang="en-GB" dirty="0"/>
          </a:p>
        </p:txBody>
      </p:sp>
    </p:spTree>
    <p:extLst>
      <p:ext uri="{BB962C8B-B14F-4D97-AF65-F5344CB8AC3E}">
        <p14:creationId xmlns:p14="http://schemas.microsoft.com/office/powerpoint/2010/main" val="10195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now going to watch a short two-minute film about HTQs.</a:t>
            </a:r>
          </a:p>
        </p:txBody>
      </p:sp>
      <p:sp>
        <p:nvSpPr>
          <p:cNvPr id="4" name="Slide Number Placeholder 3"/>
          <p:cNvSpPr>
            <a:spLocks noGrp="1"/>
          </p:cNvSpPr>
          <p:nvPr>
            <p:ph type="sldNum" sz="quarter" idx="5"/>
          </p:nvPr>
        </p:nvSpPr>
        <p:spPr/>
        <p:txBody>
          <a:bodyPr/>
          <a:lstStyle/>
          <a:p>
            <a:fld id="{0C195268-1C33-495C-A06B-B61C205D2551}" type="slidenum">
              <a:rPr lang="en-GB" smtClean="0"/>
              <a:t>7</a:t>
            </a:fld>
            <a:endParaRPr lang="en-GB" dirty="0"/>
          </a:p>
        </p:txBody>
      </p:sp>
    </p:spTree>
    <p:extLst>
      <p:ext uri="{BB962C8B-B14F-4D97-AF65-F5344CB8AC3E}">
        <p14:creationId xmlns:p14="http://schemas.microsoft.com/office/powerpoint/2010/main" val="304789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j-lt"/>
                <a:cs typeface="Arial" panose="020B0604020202020204" pitchFamily="34" charset="0"/>
              </a:rPr>
              <a:t>Level 4 and 5 qualifications are being given the HTQ mark of quality on a rolling basis. You can see on the screen where we are now and which subject areas have been through the HTQ approval process. This means that more and more courses are becoming available each year and by 2025, we will have a wide range of HTQs across all the areas shown.</a:t>
            </a:r>
          </a:p>
        </p:txBody>
      </p:sp>
      <p:sp>
        <p:nvSpPr>
          <p:cNvPr id="4" name="Slide Number Placeholder 3"/>
          <p:cNvSpPr>
            <a:spLocks noGrp="1"/>
          </p:cNvSpPr>
          <p:nvPr>
            <p:ph type="sldNum" sz="quarter" idx="5"/>
          </p:nvPr>
        </p:nvSpPr>
        <p:spPr/>
        <p:txBody>
          <a:bodyPr/>
          <a:lstStyle/>
          <a:p>
            <a:fld id="{0C195268-1C33-495C-A06B-B61C205D2551}" type="slidenum">
              <a:rPr lang="en-GB" smtClean="0"/>
              <a:t>8</a:t>
            </a:fld>
            <a:endParaRPr lang="en-GB" dirty="0"/>
          </a:p>
        </p:txBody>
      </p:sp>
    </p:spTree>
    <p:extLst>
      <p:ext uri="{BB962C8B-B14F-4D97-AF65-F5344CB8AC3E}">
        <p14:creationId xmlns:p14="http://schemas.microsoft.com/office/powerpoint/2010/main" val="324431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rPr>
              <a:t>You must have completed a level 3 qualification </a:t>
            </a:r>
            <a:r>
              <a:rPr lang="en-US" sz="1200" dirty="0">
                <a:solidFill>
                  <a:srgbClr val="121413"/>
                </a:solidFill>
                <a:latin typeface="+mj-lt"/>
              </a:rPr>
              <a:t>such as A-levels, T Levels, BTECs or some advanced apprenticeships. You can apply for HTQs while you are still at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21413"/>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21413"/>
                </a:solidFill>
                <a:latin typeface="+mj-lt"/>
              </a:rPr>
              <a:t>HTQs are also suitable for anyone looking to upskill or retrain during their career. </a:t>
            </a:r>
          </a:p>
          <a:p>
            <a:endParaRPr lang="en-GB" dirty="0"/>
          </a:p>
        </p:txBody>
      </p:sp>
      <p:sp>
        <p:nvSpPr>
          <p:cNvPr id="4" name="Slide Number Placeholder 3"/>
          <p:cNvSpPr>
            <a:spLocks noGrp="1"/>
          </p:cNvSpPr>
          <p:nvPr>
            <p:ph type="sldNum" sz="quarter" idx="5"/>
          </p:nvPr>
        </p:nvSpPr>
        <p:spPr/>
        <p:txBody>
          <a:bodyPr/>
          <a:lstStyle/>
          <a:p>
            <a:fld id="{0C195268-1C33-495C-A06B-B61C205D2551}" type="slidenum">
              <a:rPr lang="en-GB" smtClean="0"/>
              <a:t>9</a:t>
            </a:fld>
            <a:endParaRPr lang="en-GB" dirty="0"/>
          </a:p>
        </p:txBody>
      </p:sp>
    </p:spTree>
    <p:extLst>
      <p:ext uri="{BB962C8B-B14F-4D97-AF65-F5344CB8AC3E}">
        <p14:creationId xmlns:p14="http://schemas.microsoft.com/office/powerpoint/2010/main" val="164879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list-of-higher-technical-qualification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tinyurl.com/2s44vab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list-of-higher-technical-qualification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gov.uk/student-fina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amazingapprenticeships.com/resource/the-higher-technical-qualifications-application-guide/" TargetMode="External"/><Relationship Id="rId4" Type="http://schemas.openxmlformats.org/officeDocument/2006/relationships/hyperlink" Target="https://digital.ucas.com/coursedisplay/results/courses?studyYear=2023&amp;destination=Undergraduate&amp;qualifications=Higher+Technical+Qualifications&amp;vacancy=eng&amp;postcodeDistanceSystem=imperial&amp;pageNumber=1&amp;sort=MostRelevant&amp;clearingPreference=No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amazingapprenticeships.com/resources/?htqs=1"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youtu.be/aVm97bOOOz4?si=ABjn5Qm_X-cErqC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gov.uk/government/publications/list-of-higher-technical-qualifica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aVm97bOOOz4?feature=oembed" TargetMode="Externa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28575"/>
              <a:ext cx="6554006" cy="25907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1" y="-9525"/>
            <a:ext cx="18288000"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47625"/>
              <a:ext cx="6613831" cy="528824"/>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47625"/>
              <a:ext cx="741025" cy="785666"/>
            </a:xfrm>
            <a:prstGeom prst="rect">
              <a:avLst/>
            </a:prstGeom>
          </p:spPr>
          <p:txBody>
            <a:bodyPr lIns="144956" tIns="144956" rIns="144956" bIns="144956" rtlCol="0" anchor="ctr"/>
            <a:lstStyle/>
            <a:p>
              <a:pPr marL="0" marR="0" lvl="0" indent="0" algn="ctr" defTabSz="914400" rtl="0" eaLnBrk="1" fontAlgn="auto" latinLnBrk="0" hangingPunct="1">
                <a:lnSpc>
                  <a:spcPts val="168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ontent Placeholder 4">
            <a:extLst>
              <a:ext uri="{FF2B5EF4-FFF2-40B4-BE49-F238E27FC236}">
                <a16:creationId xmlns:a16="http://schemas.microsoft.com/office/drawing/2014/main" id="{4DCBAEFF-58B3-67B0-6803-C406DF96757C}"/>
              </a:ext>
            </a:extLst>
          </p:cNvPr>
          <p:cNvSpPr txBox="1">
            <a:spLocks/>
          </p:cNvSpPr>
          <p:nvPr/>
        </p:nvSpPr>
        <p:spPr>
          <a:xfrm>
            <a:off x="1257300" y="2167456"/>
            <a:ext cx="15773400" cy="65270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This slide deck is brought to you by the DfE HTQs team.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This resource is designed for anyone running an information session about HTQs and should take around </a:t>
            </a:r>
            <a:r>
              <a:rPr kumimoji="0" lang="en-GB" sz="3600" b="0" i="0" u="sng"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20 minutes</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to deliver.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It can be quickly adapted for your setting, with the aim of generating interest, enthusiasm and positivity about HTQs among staff, students and parents/carers.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
        <p:nvSpPr>
          <p:cNvPr id="16" name="Rectangle 15">
            <a:extLst>
              <a:ext uri="{FF2B5EF4-FFF2-40B4-BE49-F238E27FC236}">
                <a16:creationId xmlns:a16="http://schemas.microsoft.com/office/drawing/2014/main" id="{5B6E9436-4849-2DAD-D996-6AE33555D7ED}"/>
              </a:ext>
            </a:extLst>
          </p:cNvPr>
          <p:cNvSpPr/>
          <p:nvPr/>
        </p:nvSpPr>
        <p:spPr>
          <a:xfrm>
            <a:off x="6292489" y="6830663"/>
            <a:ext cx="5212080" cy="14668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Please delete this slide before presenting</a:t>
            </a:r>
            <a:endParaRPr kumimoji="0" lang="en-GB" sz="81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32E520C-31DA-9B08-5DF5-A933B7B5E53A}"/>
              </a:ext>
            </a:extLst>
          </p:cNvPr>
          <p:cNvSpPr txBox="1"/>
          <p:nvPr/>
        </p:nvSpPr>
        <p:spPr>
          <a:xfrm>
            <a:off x="381000" y="179888"/>
            <a:ext cx="91510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Notes to the presenter 1/3</a:t>
            </a:r>
            <a:endParaRPr kumimoji="0" lang="en-GB" sz="48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Tree>
    <p:extLst>
      <p:ext uri="{BB962C8B-B14F-4D97-AF65-F5344CB8AC3E}">
        <p14:creationId xmlns:p14="http://schemas.microsoft.com/office/powerpoint/2010/main" val="304850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4624755" y="997860"/>
            <a:ext cx="9038490" cy="8615129"/>
          </a:xfrm>
          <a:custGeom>
            <a:avLst/>
            <a:gdLst/>
            <a:ahLst/>
            <a:cxnLst/>
            <a:rect l="l" t="t" r="r" b="b"/>
            <a:pathLst>
              <a:path w="9038490" h="8615129">
                <a:moveTo>
                  <a:pt x="0" y="0"/>
                </a:moveTo>
                <a:lnTo>
                  <a:pt x="9038490" y="0"/>
                </a:lnTo>
                <a:lnTo>
                  <a:pt x="9038490" y="8615130"/>
                </a:lnTo>
                <a:lnTo>
                  <a:pt x="0" y="8615130"/>
                </a:lnTo>
                <a:lnTo>
                  <a:pt x="0" y="0"/>
                </a:lnTo>
                <a:close/>
              </a:path>
            </a:pathLst>
          </a:custGeom>
          <a:blipFill>
            <a:blip r:embed="rId3"/>
            <a:stretch>
              <a:fillRect/>
            </a:stretch>
          </a:blipFill>
        </p:spPr>
        <p:txBody>
          <a:bodyPr/>
          <a:lstStyle/>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9" name="TextBox 9"/>
          <p:cNvSpPr txBox="1"/>
          <p:nvPr/>
        </p:nvSpPr>
        <p:spPr>
          <a:xfrm>
            <a:off x="786914" y="1515642"/>
            <a:ext cx="16714172" cy="1374030"/>
          </a:xfrm>
          <a:prstGeom prst="rect">
            <a:avLst/>
          </a:prstGeom>
        </p:spPr>
        <p:txBody>
          <a:bodyPr lIns="0" tIns="0" rIns="0" bIns="0" rtlCol="0" anchor="t">
            <a:spAutoFit/>
          </a:bodyPr>
          <a:lstStyle/>
          <a:p>
            <a:pPr>
              <a:lnSpc>
                <a:spcPts val="5626"/>
              </a:lnSpc>
            </a:pPr>
            <a:r>
              <a:rPr lang="en-US" sz="4019" dirty="0">
                <a:solidFill>
                  <a:srgbClr val="E16B2C"/>
                </a:solidFill>
                <a:latin typeface="Arial Bold"/>
              </a:rPr>
              <a:t>Who is an </a:t>
            </a:r>
            <a:r>
              <a:rPr lang="en-US" sz="4019" dirty="0">
                <a:solidFill>
                  <a:schemeClr val="accent6">
                    <a:lumMod val="75000"/>
                  </a:schemeClr>
                </a:solidFill>
                <a:latin typeface="Arial Bold"/>
              </a:rPr>
              <a:t>HTQ</a:t>
            </a:r>
            <a:r>
              <a:rPr lang="en-US" sz="4019" dirty="0">
                <a:solidFill>
                  <a:srgbClr val="E16B2C"/>
                </a:solidFill>
                <a:latin typeface="Arial Bold"/>
              </a:rPr>
              <a:t> suitable for?</a:t>
            </a:r>
          </a:p>
          <a:p>
            <a:pPr>
              <a:lnSpc>
                <a:spcPts val="5626"/>
              </a:lnSpc>
            </a:pPr>
            <a:r>
              <a:rPr lang="en-US" sz="4019" dirty="0">
                <a:latin typeface="Arial Bold"/>
              </a:rPr>
              <a:t>HTQs are suitable for someone who…</a:t>
            </a:r>
          </a:p>
        </p:txBody>
      </p:sp>
      <p:pic>
        <p:nvPicPr>
          <p:cNvPr id="10" name="Picture 9">
            <a:extLst>
              <a:ext uri="{FF2B5EF4-FFF2-40B4-BE49-F238E27FC236}">
                <a16:creationId xmlns:a16="http://schemas.microsoft.com/office/drawing/2014/main" id="{557179DA-8170-B743-6C8F-40326BD0E29B}"/>
              </a:ext>
            </a:extLst>
          </p:cNvPr>
          <p:cNvPicPr>
            <a:picLocks noChangeAspect="1"/>
          </p:cNvPicPr>
          <p:nvPr/>
        </p:nvPicPr>
        <p:blipFill>
          <a:blip r:embed="rId3"/>
          <a:stretch>
            <a:fillRect/>
          </a:stretch>
        </p:blipFill>
        <p:spPr>
          <a:xfrm>
            <a:off x="3352800" y="2859834"/>
            <a:ext cx="12268200" cy="6767299"/>
          </a:xfrm>
          <a:prstGeom prst="rect">
            <a:avLst/>
          </a:prstGeom>
        </p:spPr>
      </p:pic>
    </p:spTree>
    <p:extLst>
      <p:ext uri="{BB962C8B-B14F-4D97-AF65-F5344CB8AC3E}">
        <p14:creationId xmlns:p14="http://schemas.microsoft.com/office/powerpoint/2010/main" val="159783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142416"/>
            <a:ext cx="18454931" cy="1475607"/>
            <a:chOff x="0" y="-47625"/>
            <a:chExt cx="6613831" cy="528824"/>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1082784" y="2020337"/>
            <a:ext cx="9277765" cy="4777398"/>
          </a:xfrm>
          <a:prstGeom prst="rect">
            <a:avLst/>
          </a:prstGeom>
        </p:spPr>
        <p:txBody>
          <a:bodyPr lIns="0" tIns="0" rIns="0" bIns="0" rtlCol="0" anchor="t">
            <a:spAutoFit/>
          </a:bodyPr>
          <a:lstStyle/>
          <a:p>
            <a:pPr>
              <a:lnSpc>
                <a:spcPts val="6326"/>
              </a:lnSpc>
            </a:pPr>
            <a:r>
              <a:rPr lang="en-US" sz="4519" dirty="0">
                <a:solidFill>
                  <a:srgbClr val="E16B2C"/>
                </a:solidFill>
                <a:latin typeface="Arial Bold"/>
              </a:rPr>
              <a:t>Where can you do an HTQ?</a:t>
            </a:r>
          </a:p>
          <a:p>
            <a:pPr>
              <a:lnSpc>
                <a:spcPts val="6326"/>
              </a:lnSpc>
            </a:pPr>
            <a:r>
              <a:rPr lang="en-US" sz="4519" dirty="0">
                <a:solidFill>
                  <a:srgbClr val="121413"/>
                </a:solidFill>
                <a:latin typeface="Arial Bold"/>
              </a:rPr>
              <a:t>HTQs are delivered by Universities, FE Colleges, Independent Training Providers and Institutes of Technology across England.</a:t>
            </a:r>
          </a:p>
        </p:txBody>
      </p:sp>
      <p:sp>
        <p:nvSpPr>
          <p:cNvPr id="10" name="Freeform 10"/>
          <p:cNvSpPr/>
          <p:nvPr/>
        </p:nvSpPr>
        <p:spPr>
          <a:xfrm>
            <a:off x="11367167" y="1998229"/>
            <a:ext cx="6134289" cy="6692180"/>
          </a:xfrm>
          <a:custGeom>
            <a:avLst/>
            <a:gdLst/>
            <a:ahLst/>
            <a:cxnLst/>
            <a:rect l="l" t="t" r="r" b="b"/>
            <a:pathLst>
              <a:path w="6134289" h="6692180">
                <a:moveTo>
                  <a:pt x="0" y="0"/>
                </a:moveTo>
                <a:lnTo>
                  <a:pt x="6134289" y="0"/>
                </a:lnTo>
                <a:lnTo>
                  <a:pt x="6134289" y="6692180"/>
                </a:lnTo>
                <a:lnTo>
                  <a:pt x="0" y="6692180"/>
                </a:lnTo>
                <a:lnTo>
                  <a:pt x="0" y="0"/>
                </a:lnTo>
                <a:close/>
              </a:path>
            </a:pathLst>
          </a:custGeom>
          <a:blipFill>
            <a:blip r:embed="rId4"/>
            <a:stretch>
              <a:fillRect l="-254" r="-254"/>
            </a:stretch>
          </a:blipFill>
        </p:spPr>
        <p:txBody>
          <a:bodyPr/>
          <a:lstStyle/>
          <a:p>
            <a:endParaRPr lang="en-GB" dirty="0"/>
          </a:p>
        </p:txBody>
      </p:sp>
      <p:sp>
        <p:nvSpPr>
          <p:cNvPr id="15" name="Freeform 6">
            <a:extLst>
              <a:ext uri="{FF2B5EF4-FFF2-40B4-BE49-F238E27FC236}">
                <a16:creationId xmlns:a16="http://schemas.microsoft.com/office/drawing/2014/main" id="{38C00280-3254-EE02-A758-4CB25C1A9F5B}"/>
              </a:ext>
            </a:extLst>
          </p:cNvPr>
          <p:cNvSpPr/>
          <p:nvPr/>
        </p:nvSpPr>
        <p:spPr>
          <a:xfrm>
            <a:off x="6229696" y="7041747"/>
            <a:ext cx="3357893" cy="590253"/>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pPr algn="ctr"/>
            <a:r>
              <a:rPr lang="en-GB" sz="2400" dirty="0"/>
              <a:t>e.g. Coventry University</a:t>
            </a:r>
          </a:p>
        </p:txBody>
      </p:sp>
      <p:sp>
        <p:nvSpPr>
          <p:cNvPr id="16" name="Freeform 6">
            <a:extLst>
              <a:ext uri="{FF2B5EF4-FFF2-40B4-BE49-F238E27FC236}">
                <a16:creationId xmlns:a16="http://schemas.microsoft.com/office/drawing/2014/main" id="{5DFC9669-6448-5A2C-774D-D79CCF8E3D19}"/>
              </a:ext>
            </a:extLst>
          </p:cNvPr>
          <p:cNvSpPr/>
          <p:nvPr/>
        </p:nvSpPr>
        <p:spPr>
          <a:xfrm>
            <a:off x="8446965" y="8673005"/>
            <a:ext cx="2751364" cy="580390"/>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r>
              <a:rPr lang="en-GB" sz="2400" dirty="0"/>
              <a:t>e.g. Bedford College</a:t>
            </a:r>
          </a:p>
          <a:p>
            <a:pPr algn="ctr"/>
            <a:endParaRPr lang="en-GB" sz="2400" dirty="0"/>
          </a:p>
        </p:txBody>
      </p:sp>
      <p:cxnSp>
        <p:nvCxnSpPr>
          <p:cNvPr id="18" name="Straight Connector 17">
            <a:extLst>
              <a:ext uri="{FF2B5EF4-FFF2-40B4-BE49-F238E27FC236}">
                <a16:creationId xmlns:a16="http://schemas.microsoft.com/office/drawing/2014/main" id="{6AE496B8-EEB5-9680-71D3-77EDBFB47D08}"/>
              </a:ext>
            </a:extLst>
          </p:cNvPr>
          <p:cNvCxnSpPr/>
          <p:nvPr/>
        </p:nvCxnSpPr>
        <p:spPr>
          <a:xfrm flipV="1">
            <a:off x="9603802" y="5905500"/>
            <a:ext cx="5102798" cy="1392506"/>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957A475-9970-221B-C713-9731A245E761}"/>
              </a:ext>
            </a:extLst>
          </p:cNvPr>
          <p:cNvCxnSpPr>
            <a:cxnSpLocks/>
          </p:cNvCxnSpPr>
          <p:nvPr/>
        </p:nvCxnSpPr>
        <p:spPr>
          <a:xfrm flipV="1">
            <a:off x="11198329" y="6601753"/>
            <a:ext cx="4422671" cy="2305956"/>
          </a:xfrm>
          <a:prstGeom prst="line">
            <a:avLst/>
          </a:prstGeom>
          <a:ln w="5715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1" y="-9525"/>
            <a:ext cx="18288000"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9" name="TextBox 9"/>
          <p:cNvSpPr txBox="1"/>
          <p:nvPr/>
        </p:nvSpPr>
        <p:spPr>
          <a:xfrm>
            <a:off x="914400" y="1752298"/>
            <a:ext cx="16764000" cy="6393289"/>
          </a:xfrm>
          <a:prstGeom prst="rect">
            <a:avLst/>
          </a:prstGeom>
        </p:spPr>
        <p:txBody>
          <a:bodyPr wrap="square" lIns="0" tIns="0" rIns="0" bIns="0" rtlCol="0" anchor="t">
            <a:spAutoFit/>
          </a:bodyPr>
          <a:lstStyle/>
          <a:p>
            <a:pPr>
              <a:lnSpc>
                <a:spcPts val="6326"/>
              </a:lnSpc>
            </a:pPr>
            <a:r>
              <a:rPr lang="en-US" sz="4520" dirty="0">
                <a:solidFill>
                  <a:srgbClr val="E16B2C"/>
                </a:solidFill>
                <a:latin typeface="Arial Bold" panose="020B0704020202020204" pitchFamily="34" charset="0"/>
                <a:cs typeface="Arial Bold" panose="020B0704020202020204" pitchFamily="34" charset="0"/>
              </a:rPr>
              <a:t>How do you find HTQs?</a:t>
            </a:r>
          </a:p>
          <a:p>
            <a:pPr marL="571500" indent="-571500">
              <a:lnSpc>
                <a:spcPts val="6326"/>
              </a:lnSpc>
              <a:buFont typeface="Arial" panose="020B0604020202020204" pitchFamily="34" charset="0"/>
              <a:buChar char="•"/>
            </a:pPr>
            <a:r>
              <a:rPr lang="en-US" sz="4520" dirty="0">
                <a:latin typeface="Arial Bold" panose="020B0704020202020204" pitchFamily="34" charset="0"/>
                <a:cs typeface="Arial Bold" panose="020B0704020202020204" pitchFamily="34" charset="0"/>
              </a:rPr>
              <a:t>Visit: </a:t>
            </a:r>
            <a:r>
              <a:rPr lang="en-GB" sz="4520" dirty="0">
                <a:solidFill>
                  <a:schemeClr val="accent6">
                    <a:lumMod val="75000"/>
                  </a:schemeClr>
                </a:solidFill>
                <a:latin typeface="Arial Bold" panose="020B0704020202020204" pitchFamily="34" charset="0"/>
                <a:cs typeface="Arial Bold" panose="020B0704020202020204" pitchFamily="34" charset="0"/>
                <a:hlinkClick r:id="rId3">
                  <a:extLst>
                    <a:ext uri="{A12FA001-AC4F-418D-AE19-62706E023703}">
                      <ahyp:hlinkClr xmlns:ahyp="http://schemas.microsoft.com/office/drawing/2018/hyperlinkcolor" val="tx"/>
                    </a:ext>
                  </a:extLst>
                </a:hlinkClick>
              </a:rPr>
              <a:t>https://www.gov.uk/government/publications/list-of-higher-technical-qualifications</a:t>
            </a:r>
            <a:r>
              <a:rPr lang="en-GB" sz="4520" dirty="0">
                <a:solidFill>
                  <a:schemeClr val="accent6">
                    <a:lumMod val="75000"/>
                  </a:schemeClr>
                </a:solidFill>
                <a:latin typeface="Arial Bold" panose="020B0704020202020204" pitchFamily="34" charset="0"/>
                <a:cs typeface="Arial Bold" panose="020B0704020202020204" pitchFamily="34" charset="0"/>
              </a:rPr>
              <a:t> </a:t>
            </a:r>
            <a:r>
              <a:rPr lang="en-GB" sz="4520" dirty="0">
                <a:latin typeface="Arial Bold" panose="020B0704020202020204" pitchFamily="34" charset="0"/>
                <a:cs typeface="Arial Bold" panose="020B0704020202020204" pitchFamily="34" charset="0"/>
              </a:rPr>
              <a:t>to find providers.</a:t>
            </a:r>
          </a:p>
          <a:p>
            <a:pPr marL="571500" indent="-571500">
              <a:lnSpc>
                <a:spcPts val="6326"/>
              </a:lnSpc>
              <a:buFont typeface="Arial" panose="020B0604020202020204" pitchFamily="34" charset="0"/>
              <a:buChar char="•"/>
            </a:pPr>
            <a:r>
              <a:rPr lang="en-GB" sz="4520" dirty="0">
                <a:latin typeface="Arial Bold" panose="020B0704020202020204" pitchFamily="34" charset="0"/>
                <a:cs typeface="Arial Bold" panose="020B0704020202020204" pitchFamily="34" charset="0"/>
              </a:rPr>
              <a:t>Contact or visit the websites of local FE colleges, </a:t>
            </a:r>
            <a:r>
              <a:rPr lang="en-US" sz="4520" dirty="0">
                <a:latin typeface="Arial Bold"/>
              </a:rPr>
              <a:t>Universities, Independent Training Providers and Institutes of Technology.</a:t>
            </a:r>
          </a:p>
          <a:p>
            <a:pPr marL="571500" indent="-571500">
              <a:lnSpc>
                <a:spcPts val="6326"/>
              </a:lnSpc>
              <a:buFont typeface="Arial" panose="020B0604020202020204" pitchFamily="34" charset="0"/>
              <a:buChar char="•"/>
            </a:pPr>
            <a:r>
              <a:rPr lang="en-US" sz="4520" dirty="0">
                <a:solidFill>
                  <a:srgbClr val="121413"/>
                </a:solidFill>
                <a:latin typeface="Arial Bold"/>
                <a:cs typeface="Arial Bold" panose="020B0704020202020204" pitchFamily="34" charset="0"/>
              </a:rPr>
              <a:t>Search on UCAS (this link will take you to a pre-filtered list of HTQs: </a:t>
            </a:r>
            <a:r>
              <a:rPr lang="en-US" sz="4520" dirty="0">
                <a:solidFill>
                  <a:schemeClr val="accent6">
                    <a:lumMod val="75000"/>
                  </a:schemeClr>
                </a:solidFill>
                <a:latin typeface="Arial Bold"/>
                <a:cs typeface="Arial Bold" panose="020B0704020202020204" pitchFamily="34" charset="0"/>
                <a:hlinkClick r:id="rId4">
                  <a:extLst>
                    <a:ext uri="{A12FA001-AC4F-418D-AE19-62706E023703}">
                      <ahyp:hlinkClr xmlns:ahyp="http://schemas.microsoft.com/office/drawing/2018/hyperlinkcolor" val="tx"/>
                    </a:ext>
                  </a:extLst>
                </a:hlinkClick>
              </a:rPr>
              <a:t>https://tinyurl.com/2s44vaby</a:t>
            </a:r>
            <a:r>
              <a:rPr lang="en-US" sz="4520" dirty="0">
                <a:solidFill>
                  <a:srgbClr val="121413"/>
                </a:solidFill>
                <a:latin typeface="Arial Bold"/>
                <a:cs typeface="Arial Bold" panose="020B0704020202020204" pitchFamily="34" charset="0"/>
              </a:rPr>
              <a:t>)</a:t>
            </a:r>
            <a:r>
              <a:rPr lang="en-GB" sz="4520" dirty="0">
                <a:solidFill>
                  <a:srgbClr val="121413"/>
                </a:solidFill>
                <a:latin typeface="Arial Bold" panose="020B0704020202020204" pitchFamily="34" charset="0"/>
                <a:cs typeface="Arial Bold" panose="020B0704020202020204" pitchFamily="34" charset="0"/>
              </a:rPr>
              <a:t> </a:t>
            </a:r>
            <a:endParaRPr lang="en-GB" sz="4520" dirty="0">
              <a:latin typeface="Arial Bold" panose="020B0704020202020204" pitchFamily="34" charset="0"/>
              <a:cs typeface="Arial Bold" panose="020B0704020202020204" pitchFamily="34" charset="0"/>
            </a:endParaRPr>
          </a:p>
        </p:txBody>
      </p:sp>
      <p:sp>
        <p:nvSpPr>
          <p:cNvPr id="8" name="Freeform 8">
            <a:extLst>
              <a:ext uri="{FF2B5EF4-FFF2-40B4-BE49-F238E27FC236}">
                <a16:creationId xmlns:a16="http://schemas.microsoft.com/office/drawing/2014/main" id="{6CBC0D04-FD9F-FDCF-2A08-C06C9C02863C}"/>
              </a:ext>
            </a:extLst>
          </p:cNvPr>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5">
              <a:alphaModFix amt="9999"/>
            </a:blip>
            <a:stretch>
              <a:fillRect/>
            </a:stretch>
          </a:blipFill>
        </p:spPr>
        <p:txBody>
          <a:bodyPr/>
          <a:lstStyle/>
          <a:p>
            <a:endParaRPr lang="en-GB" dirty="0"/>
          </a:p>
        </p:txBody>
      </p:sp>
    </p:spTree>
    <p:extLst>
      <p:ext uri="{BB962C8B-B14F-4D97-AF65-F5344CB8AC3E}">
        <p14:creationId xmlns:p14="http://schemas.microsoft.com/office/powerpoint/2010/main" val="260565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1" y="-9525"/>
            <a:ext cx="18288000"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9" name="TextBox 9"/>
          <p:cNvSpPr txBox="1"/>
          <p:nvPr/>
        </p:nvSpPr>
        <p:spPr>
          <a:xfrm>
            <a:off x="914400" y="1466082"/>
            <a:ext cx="17221200" cy="9228745"/>
          </a:xfrm>
          <a:prstGeom prst="rect">
            <a:avLst/>
          </a:prstGeom>
        </p:spPr>
        <p:txBody>
          <a:bodyPr wrap="square" lIns="0" tIns="0" rIns="0" bIns="0" rtlCol="0" anchor="t">
            <a:spAutoFit/>
          </a:bodyPr>
          <a:lstStyle/>
          <a:p>
            <a:pPr>
              <a:lnSpc>
                <a:spcPts val="6326"/>
              </a:lnSpc>
            </a:pPr>
            <a:r>
              <a:rPr lang="en-US" sz="4520" dirty="0">
                <a:solidFill>
                  <a:srgbClr val="E16B2C"/>
                </a:solidFill>
                <a:latin typeface="Arial Bold" panose="020B0704020202020204" pitchFamily="34" charset="0"/>
                <a:cs typeface="Arial Bold" panose="020B0704020202020204" pitchFamily="34" charset="0"/>
              </a:rPr>
              <a:t>Where can you do an HTQ locally?</a:t>
            </a:r>
          </a:p>
          <a:p>
            <a:pPr>
              <a:lnSpc>
                <a:spcPts val="6326"/>
              </a:lnSpc>
            </a:pPr>
            <a:endParaRPr lang="en-US" sz="3600" dirty="0">
              <a:solidFill>
                <a:srgbClr val="E16B2C"/>
              </a:solidFill>
              <a:latin typeface="Arial Bold" panose="020B0704020202020204" pitchFamily="34" charset="0"/>
              <a:cs typeface="Arial Bold" panose="020B0704020202020204" pitchFamily="34" charset="0"/>
            </a:endParaRPr>
          </a:p>
          <a:p>
            <a:r>
              <a:rPr lang="en-GB" sz="3600" dirty="0">
                <a:highlight>
                  <a:srgbClr val="FFFF00"/>
                </a:highlight>
                <a:latin typeface="Arial Bold" panose="020B0704020202020204" pitchFamily="34" charset="0"/>
                <a:cs typeface="Arial Bold" panose="020B0704020202020204" pitchFamily="34" charset="0"/>
              </a:rPr>
              <a:t>Before using this resource, go on to </a:t>
            </a:r>
            <a:r>
              <a:rPr lang="en-GB" sz="3600" dirty="0">
                <a:solidFill>
                  <a:schemeClr val="accent6">
                    <a:lumMod val="75000"/>
                  </a:schemeClr>
                </a:solidFill>
                <a:highlight>
                  <a:srgbClr val="FFFF00"/>
                </a:highlight>
                <a:latin typeface="Arial Bold" panose="020B0704020202020204" pitchFamily="34" charset="0"/>
                <a:cs typeface="Arial Bold" panose="020B0704020202020204" pitchFamily="34" charset="0"/>
                <a:hlinkClick r:id="rId3">
                  <a:extLst>
                    <a:ext uri="{A12FA001-AC4F-418D-AE19-62706E023703}">
                      <ahyp:hlinkClr xmlns:ahyp="http://schemas.microsoft.com/office/drawing/2018/hyperlinkcolor" val="tx"/>
                    </a:ext>
                  </a:extLst>
                </a:hlinkClick>
              </a:rPr>
              <a:t>https://www.gov.uk/government/publications/list-of-higher-technical-qualifications</a:t>
            </a:r>
            <a:r>
              <a:rPr lang="en-GB" sz="3600" dirty="0">
                <a:highlight>
                  <a:srgbClr val="FFFF00"/>
                </a:highlight>
                <a:latin typeface="Arial Bold" panose="020B0704020202020204" pitchFamily="34" charset="0"/>
                <a:cs typeface="Arial Bold" panose="020B0704020202020204" pitchFamily="34" charset="0"/>
              </a:rPr>
              <a:t>, and </a:t>
            </a:r>
            <a:r>
              <a:rPr lang="en-GB" sz="3600" dirty="0">
                <a:effectLst/>
                <a:highlight>
                  <a:srgbClr val="FFFF00"/>
                </a:highlight>
                <a:latin typeface="Arial Bold" panose="020B0704020202020204" pitchFamily="34" charset="0"/>
                <a:cs typeface="Arial Bold" panose="020B0704020202020204" pitchFamily="34" charset="0"/>
              </a:rPr>
              <a:t>add real examples of a local Uni provider and FE provider and their courses.</a:t>
            </a:r>
          </a:p>
          <a:p>
            <a:pPr marL="0" indent="0">
              <a:buNone/>
            </a:pPr>
            <a:endParaRPr lang="en-GB" sz="3600" dirty="0">
              <a:highlight>
                <a:srgbClr val="FFFF00"/>
              </a:highlight>
              <a:latin typeface="Arial Bold" panose="020B0704020202020204" pitchFamily="34" charset="0"/>
              <a:cs typeface="Arial Bold" panose="020B0704020202020204" pitchFamily="34" charset="0"/>
            </a:endParaRPr>
          </a:p>
          <a:p>
            <a:pPr marL="0" indent="0">
              <a:buNone/>
            </a:pPr>
            <a:r>
              <a:rPr lang="en-GB" sz="3600" i="1" dirty="0">
                <a:highlight>
                  <a:srgbClr val="FFFF00"/>
                </a:highlight>
                <a:latin typeface="Arial Bold" panose="020B0704020202020204" pitchFamily="34" charset="0"/>
                <a:cs typeface="Arial Bold" panose="020B0704020202020204" pitchFamily="34" charset="0"/>
              </a:rPr>
              <a:t>e.g.</a:t>
            </a:r>
            <a:endParaRPr lang="en-GB" sz="3600" dirty="0">
              <a:highlight>
                <a:srgbClr val="FFFF00"/>
              </a:highlight>
              <a:latin typeface="Arial Bold" panose="020B0704020202020204" pitchFamily="34" charset="0"/>
              <a:cs typeface="Arial Bold" panose="020B0704020202020204" pitchFamily="34" charset="0"/>
            </a:endParaRPr>
          </a:p>
          <a:p>
            <a:pPr marL="0" indent="0">
              <a:buNone/>
            </a:pPr>
            <a:r>
              <a:rPr lang="en-GB" sz="3600" dirty="0">
                <a:highlight>
                  <a:srgbClr val="FFFF00"/>
                </a:highlight>
                <a:latin typeface="Arial Bold" panose="020B0704020202020204" pitchFamily="34" charset="0"/>
                <a:cs typeface="Arial Bold" panose="020B0704020202020204" pitchFamily="34" charset="0"/>
              </a:rPr>
              <a:t>University of Bolton 		HNC – Construction Management for England (HTQ)</a:t>
            </a:r>
          </a:p>
          <a:p>
            <a:pPr marL="0" indent="0">
              <a:buNone/>
            </a:pPr>
            <a:endParaRPr lang="en-GB" sz="3600" dirty="0">
              <a:highlight>
                <a:srgbClr val="FFFF00"/>
              </a:highlight>
              <a:latin typeface="Arial Bold" panose="020B0704020202020204" pitchFamily="34" charset="0"/>
              <a:cs typeface="Arial Bold" panose="020B0704020202020204" pitchFamily="34" charset="0"/>
            </a:endParaRPr>
          </a:p>
          <a:p>
            <a:pPr marL="0" indent="0">
              <a:buNone/>
            </a:pPr>
            <a:endParaRPr lang="en-GB" sz="3600" dirty="0">
              <a:highlight>
                <a:srgbClr val="FFFF00"/>
              </a:highlight>
              <a:latin typeface="Arial Bold" panose="020B0704020202020204" pitchFamily="34" charset="0"/>
              <a:cs typeface="Arial Bold" panose="020B0704020202020204" pitchFamily="34" charset="0"/>
            </a:endParaRPr>
          </a:p>
          <a:p>
            <a:pPr marL="0" indent="0">
              <a:buNone/>
            </a:pPr>
            <a:r>
              <a:rPr lang="en-GB" sz="3600" dirty="0">
                <a:highlight>
                  <a:srgbClr val="FFFF00"/>
                </a:highlight>
                <a:latin typeface="Arial Bold" panose="020B0704020202020204" pitchFamily="34" charset="0"/>
                <a:cs typeface="Arial Bold" panose="020B0704020202020204" pitchFamily="34" charset="0"/>
              </a:rPr>
              <a:t>Hopwood Hall College	HND – Computing (HTQ)</a:t>
            </a:r>
          </a:p>
          <a:p>
            <a:pPr marL="0" indent="0">
              <a:buNone/>
            </a:pPr>
            <a:r>
              <a:rPr lang="en-GB" sz="3600" dirty="0">
                <a:solidFill>
                  <a:srgbClr val="121413"/>
                </a:solidFill>
                <a:highlight>
                  <a:srgbClr val="FFFF00"/>
                </a:highlight>
                <a:latin typeface="Arial Bold" panose="020B0704020202020204" pitchFamily="34" charset="0"/>
                <a:cs typeface="Arial Bold" panose="020B0704020202020204" pitchFamily="34" charset="0"/>
              </a:rPr>
              <a:t>Bury College			HNC – Community Coaching for England (HTQ)</a:t>
            </a:r>
            <a:endParaRPr lang="en-US" sz="3600" dirty="0">
              <a:solidFill>
                <a:srgbClr val="121413"/>
              </a:solidFill>
              <a:highlight>
                <a:srgbClr val="FFFF00"/>
              </a:highlight>
              <a:latin typeface="Arial Bold" panose="020B0704020202020204" pitchFamily="34" charset="0"/>
              <a:cs typeface="Arial Bold" panose="020B0704020202020204" pitchFamily="34" charset="0"/>
            </a:endParaRPr>
          </a:p>
          <a:p>
            <a:pPr>
              <a:lnSpc>
                <a:spcPts val="6326"/>
              </a:lnSpc>
            </a:pPr>
            <a:endParaRPr lang="en-US" sz="3600" dirty="0">
              <a:solidFill>
                <a:srgbClr val="121413"/>
              </a:solidFill>
              <a:highlight>
                <a:srgbClr val="FFFF00"/>
              </a:highlight>
              <a:latin typeface="Arial Bold" panose="020B0704020202020204" pitchFamily="34" charset="0"/>
              <a:cs typeface="Arial Bold" panose="020B0704020202020204" pitchFamily="34" charset="0"/>
            </a:endParaRPr>
          </a:p>
          <a:p>
            <a:pPr>
              <a:lnSpc>
                <a:spcPts val="6326"/>
              </a:lnSpc>
              <a:spcBef>
                <a:spcPct val="0"/>
              </a:spcBef>
            </a:pPr>
            <a:endParaRPr lang="en-US" sz="3600" dirty="0">
              <a:solidFill>
                <a:srgbClr val="121413"/>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84035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1082784" y="1765818"/>
            <a:ext cx="9277765" cy="8067188"/>
          </a:xfrm>
          <a:prstGeom prst="rect">
            <a:avLst/>
          </a:prstGeom>
        </p:spPr>
        <p:txBody>
          <a:bodyPr lIns="0" tIns="0" rIns="0" bIns="0" rtlCol="0" anchor="t">
            <a:spAutoFit/>
          </a:bodyPr>
          <a:lstStyle/>
          <a:p>
            <a:pPr>
              <a:lnSpc>
                <a:spcPts val="6326"/>
              </a:lnSpc>
            </a:pPr>
            <a:r>
              <a:rPr lang="en-US" sz="4519" dirty="0">
                <a:solidFill>
                  <a:srgbClr val="E16B2C"/>
                </a:solidFill>
                <a:latin typeface="Arial Bold"/>
              </a:rPr>
              <a:t>What are the entry requirements for HTQs?</a:t>
            </a:r>
          </a:p>
          <a:p>
            <a:pPr>
              <a:lnSpc>
                <a:spcPts val="6326"/>
              </a:lnSpc>
            </a:pPr>
            <a:r>
              <a:rPr lang="en-US" sz="4519" dirty="0">
                <a:solidFill>
                  <a:srgbClr val="121413"/>
                </a:solidFill>
                <a:latin typeface="Arial Bold"/>
              </a:rPr>
              <a:t>Each educational provider sets their own grade or qualification entry requirements.</a:t>
            </a:r>
          </a:p>
          <a:p>
            <a:pPr>
              <a:lnSpc>
                <a:spcPts val="6326"/>
              </a:lnSpc>
            </a:pPr>
            <a:r>
              <a:rPr lang="en-US" sz="4519" dirty="0">
                <a:solidFill>
                  <a:srgbClr val="121413"/>
                </a:solidFill>
                <a:latin typeface="Arial Bold"/>
              </a:rPr>
              <a:t>Most providers state their entry requirements in terms of UCAS tariff points, and requirements could range from 0 – 112.</a:t>
            </a:r>
          </a:p>
          <a:p>
            <a:pPr>
              <a:lnSpc>
                <a:spcPts val="6326"/>
              </a:lnSpc>
              <a:spcBef>
                <a:spcPct val="0"/>
              </a:spcBef>
            </a:pPr>
            <a:endParaRPr lang="en-US" sz="4519" dirty="0">
              <a:solidFill>
                <a:srgbClr val="121413"/>
              </a:solidFill>
              <a:latin typeface="Arial Bold"/>
            </a:endParaRPr>
          </a:p>
        </p:txBody>
      </p:sp>
      <p:sp>
        <p:nvSpPr>
          <p:cNvPr id="10" name="Freeform 10"/>
          <p:cNvSpPr/>
          <p:nvPr/>
        </p:nvSpPr>
        <p:spPr>
          <a:xfrm>
            <a:off x="12792760" y="3431110"/>
            <a:ext cx="4466540" cy="4114800"/>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777256" y="1542930"/>
            <a:ext cx="16900416" cy="7201139"/>
          </a:xfrm>
          <a:prstGeom prst="rect">
            <a:avLst/>
          </a:prstGeom>
        </p:spPr>
        <p:txBody>
          <a:bodyPr wrap="square" lIns="0" tIns="0" rIns="0" bIns="0" rtlCol="0" anchor="t">
            <a:spAutoFit/>
          </a:bodyPr>
          <a:lstStyle/>
          <a:p>
            <a:pPr>
              <a:lnSpc>
                <a:spcPts val="6326"/>
              </a:lnSpc>
            </a:pPr>
            <a:r>
              <a:rPr lang="en-US" sz="4519" dirty="0">
                <a:solidFill>
                  <a:srgbClr val="E16B2C"/>
                </a:solidFill>
                <a:latin typeface="Arial Bold"/>
              </a:rPr>
              <a:t>Do you have to pay tuition fees?</a:t>
            </a:r>
          </a:p>
          <a:p>
            <a:pPr marL="685800" indent="-685800">
              <a:lnSpc>
                <a:spcPts val="6326"/>
              </a:lnSpc>
              <a:buFont typeface="Arial" panose="020B0604020202020204" pitchFamily="34" charset="0"/>
              <a:buChar char="•"/>
            </a:pPr>
            <a:r>
              <a:rPr lang="en-GB" sz="4519" dirty="0">
                <a:solidFill>
                  <a:srgbClr val="121413"/>
                </a:solidFill>
                <a:latin typeface="Arial Bold"/>
              </a:rPr>
              <a:t>To study an HTQ tuition fees will apply, which will vary depending on the course. </a:t>
            </a:r>
          </a:p>
          <a:p>
            <a:pPr marL="685800" indent="-685800">
              <a:lnSpc>
                <a:spcPts val="6326"/>
              </a:lnSpc>
              <a:buFont typeface="Arial" panose="020B0604020202020204" pitchFamily="34" charset="0"/>
              <a:buChar char="•"/>
            </a:pPr>
            <a:r>
              <a:rPr lang="en-GB" sz="4519" dirty="0">
                <a:solidFill>
                  <a:srgbClr val="121413"/>
                </a:solidFill>
                <a:latin typeface="Arial Bold"/>
              </a:rPr>
              <a:t>Similar to a university degree, they’re likely to cost from around £7,000 to £9,250 a year – but for a one-year or two-year course.</a:t>
            </a:r>
          </a:p>
          <a:p>
            <a:pPr marL="685800" indent="-685800">
              <a:lnSpc>
                <a:spcPts val="6326"/>
              </a:lnSpc>
              <a:buFont typeface="Arial" panose="020B0604020202020204" pitchFamily="34" charset="0"/>
              <a:buChar char="•"/>
            </a:pPr>
            <a:r>
              <a:rPr lang="en-GB" sz="4519" dirty="0">
                <a:solidFill>
                  <a:srgbClr val="121413"/>
                </a:solidFill>
                <a:latin typeface="Arial Bold"/>
              </a:rPr>
              <a:t>However, you could be eligible for student support to cover tuition fees and maintenance loans.</a:t>
            </a:r>
          </a:p>
          <a:p>
            <a:pPr marL="685800" indent="-685800">
              <a:lnSpc>
                <a:spcPts val="6326"/>
              </a:lnSpc>
              <a:buFont typeface="Arial" panose="020B0604020202020204" pitchFamily="34" charset="0"/>
              <a:buChar char="•"/>
            </a:pPr>
            <a:r>
              <a:rPr lang="en-US" sz="4519" dirty="0">
                <a:solidFill>
                  <a:srgbClr val="121413"/>
                </a:solidFill>
                <a:latin typeface="Arial Bold"/>
              </a:rPr>
              <a:t>Find out more here: </a:t>
            </a:r>
            <a:r>
              <a:rPr lang="en-US" sz="4519" dirty="0">
                <a:solidFill>
                  <a:schemeClr val="accent6">
                    <a:lumMod val="75000"/>
                  </a:schemeClr>
                </a:solidFill>
                <a:latin typeface="Arial Bold"/>
                <a:hlinkClick r:id="rId4">
                  <a:extLst>
                    <a:ext uri="{A12FA001-AC4F-418D-AE19-62706E023703}">
                      <ahyp:hlinkClr xmlns:ahyp="http://schemas.microsoft.com/office/drawing/2018/hyperlinkcolor" val="tx"/>
                    </a:ext>
                  </a:extLst>
                </a:hlinkClick>
              </a:rPr>
              <a:t>https://www.gov.uk/student-finance</a:t>
            </a:r>
            <a:r>
              <a:rPr lang="en-US" sz="4519" dirty="0">
                <a:solidFill>
                  <a:srgbClr val="121413"/>
                </a:solidFill>
                <a:latin typeface="Arial Bold"/>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1082784" y="2020337"/>
            <a:ext cx="13471416" cy="9624879"/>
          </a:xfrm>
          <a:prstGeom prst="rect">
            <a:avLst/>
          </a:prstGeom>
        </p:spPr>
        <p:txBody>
          <a:bodyPr wrap="square" lIns="0" tIns="0" rIns="0" bIns="0" rtlCol="0" anchor="t">
            <a:spAutoFit/>
          </a:bodyPr>
          <a:lstStyle/>
          <a:p>
            <a:pPr>
              <a:lnSpc>
                <a:spcPts val="6326"/>
              </a:lnSpc>
            </a:pPr>
            <a:r>
              <a:rPr lang="en-US" sz="4519" dirty="0">
                <a:solidFill>
                  <a:srgbClr val="E16B2C"/>
                </a:solidFill>
                <a:latin typeface="Arial Bold"/>
              </a:rPr>
              <a:t>How do you apply for an HTQ?</a:t>
            </a:r>
          </a:p>
          <a:p>
            <a:pPr>
              <a:lnSpc>
                <a:spcPts val="6326"/>
              </a:lnSpc>
            </a:pPr>
            <a:r>
              <a:rPr lang="en-US" sz="4519" dirty="0">
                <a:solidFill>
                  <a:srgbClr val="121413"/>
                </a:solidFill>
                <a:latin typeface="Arial Bold"/>
              </a:rPr>
              <a:t>There are two ways to apply for an HTQ. </a:t>
            </a:r>
          </a:p>
          <a:p>
            <a:pPr marL="975690" lvl="1" indent="-487845">
              <a:lnSpc>
                <a:spcPts val="6326"/>
              </a:lnSpc>
              <a:buFont typeface="Arial"/>
              <a:buChar char="•"/>
            </a:pPr>
            <a:r>
              <a:rPr lang="en-US" sz="4519" dirty="0">
                <a:solidFill>
                  <a:srgbClr val="121413"/>
                </a:solidFill>
                <a:latin typeface="Arial Bold"/>
              </a:rPr>
              <a:t>Use the </a:t>
            </a:r>
            <a:r>
              <a:rPr lang="en-US" sz="4519" u="sng" dirty="0">
                <a:solidFill>
                  <a:schemeClr val="accent6">
                    <a:lumMod val="75000"/>
                  </a:schemeClr>
                </a:solidFill>
                <a:latin typeface="Arial Bold"/>
                <a:hlinkClick r:id="rId4" tooltip="https://digital.ucas.com/coursedisplay/results/courses?studyYear=2023&amp;destination=Undergraduate&amp;qualifications=Higher+Technical+Qualifications&amp;vacancy=eng&amp;postcodeDistanceSystem=imperial&amp;pageNumber=1&amp;sort=MostRelevant&amp;clearingPreference=None">
                  <a:extLst>
                    <a:ext uri="{A12FA001-AC4F-418D-AE19-62706E023703}">
                      <ahyp:hlinkClr xmlns:ahyp="http://schemas.microsoft.com/office/drawing/2018/hyperlinkcolor" val="tx"/>
                    </a:ext>
                  </a:extLst>
                </a:hlinkClick>
              </a:rPr>
              <a:t>UCAS website</a:t>
            </a:r>
            <a:r>
              <a:rPr lang="en-US" sz="4519" dirty="0">
                <a:solidFill>
                  <a:srgbClr val="121413"/>
                </a:solidFill>
                <a:latin typeface="Arial Bold"/>
              </a:rPr>
              <a:t> to search and apply for HTQ courses</a:t>
            </a:r>
          </a:p>
          <a:p>
            <a:pPr marL="975690" lvl="1" indent="-487845">
              <a:lnSpc>
                <a:spcPts val="6326"/>
              </a:lnSpc>
              <a:buFont typeface="Arial"/>
              <a:buChar char="•"/>
            </a:pPr>
            <a:r>
              <a:rPr lang="en-US" sz="4519" dirty="0">
                <a:solidFill>
                  <a:srgbClr val="121413"/>
                </a:solidFill>
                <a:latin typeface="Arial Bold"/>
              </a:rPr>
              <a:t>Apply directly to the training provider</a:t>
            </a:r>
          </a:p>
          <a:p>
            <a:pPr>
              <a:lnSpc>
                <a:spcPts val="6326"/>
              </a:lnSpc>
            </a:pPr>
            <a:endParaRPr lang="en-US" sz="4519" dirty="0">
              <a:solidFill>
                <a:srgbClr val="121413"/>
              </a:solidFill>
              <a:latin typeface="Arial Bold"/>
            </a:endParaRPr>
          </a:p>
          <a:p>
            <a:pPr>
              <a:lnSpc>
                <a:spcPts val="6326"/>
              </a:lnSpc>
            </a:pPr>
            <a:r>
              <a:rPr lang="en-US" sz="4519" dirty="0">
                <a:solidFill>
                  <a:srgbClr val="121413"/>
                </a:solidFill>
                <a:latin typeface="Arial Bold"/>
              </a:rPr>
              <a:t>For support applying, see the application guide: </a:t>
            </a:r>
            <a:r>
              <a:rPr lang="en-GB" sz="4800" b="1" dirty="0">
                <a:solidFill>
                  <a:schemeClr val="accent6">
                    <a:lumMod val="75000"/>
                  </a:schemeClr>
                </a:solidFill>
                <a:effectLst/>
                <a:latin typeface="Calibri Light" panose="020F03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https://amazingapprenticeships.com/resource/the-higher-technical-qualifications-application-guide/</a:t>
            </a:r>
            <a:r>
              <a:rPr lang="en-GB" sz="4800" b="1" dirty="0">
                <a:solidFill>
                  <a:schemeClr val="accent6">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4519" b="1" dirty="0">
              <a:solidFill>
                <a:schemeClr val="accent6">
                  <a:lumMod val="75000"/>
                </a:schemeClr>
              </a:solidFill>
              <a:highlight>
                <a:srgbClr val="FFFF00"/>
              </a:highlight>
              <a:latin typeface="Arial Bold"/>
            </a:endParaRPr>
          </a:p>
          <a:p>
            <a:pPr>
              <a:lnSpc>
                <a:spcPts val="6326"/>
              </a:lnSpc>
            </a:pPr>
            <a:endParaRPr lang="en-US" sz="4519" dirty="0">
              <a:solidFill>
                <a:srgbClr val="F2BC37"/>
              </a:solidFill>
              <a:latin typeface="Arial Bold"/>
            </a:endParaRPr>
          </a:p>
          <a:p>
            <a:pPr>
              <a:lnSpc>
                <a:spcPts val="6326"/>
              </a:lnSpc>
            </a:pPr>
            <a:endParaRPr lang="en-US" sz="4519" dirty="0">
              <a:solidFill>
                <a:srgbClr val="F2BC37"/>
              </a:solidFill>
              <a:latin typeface="Arial Bold"/>
            </a:endParaRPr>
          </a:p>
          <a:p>
            <a:pPr>
              <a:lnSpc>
                <a:spcPts val="6326"/>
              </a:lnSpc>
              <a:spcBef>
                <a:spcPct val="0"/>
              </a:spcBef>
            </a:pPr>
            <a:endParaRPr lang="en-US" sz="4519" dirty="0">
              <a:solidFill>
                <a:srgbClr val="F2BC37"/>
              </a:solidFill>
              <a:latin typeface="Arial Bold"/>
            </a:endParaRPr>
          </a:p>
        </p:txBody>
      </p:sp>
      <p:sp>
        <p:nvSpPr>
          <p:cNvPr id="10" name="Freeform 10"/>
          <p:cNvSpPr/>
          <p:nvPr/>
        </p:nvSpPr>
        <p:spPr>
          <a:xfrm>
            <a:off x="14782800" y="3314700"/>
            <a:ext cx="2977951" cy="3352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733606" y="2394604"/>
            <a:ext cx="5335582" cy="4936030"/>
          </a:xfrm>
          <a:custGeom>
            <a:avLst/>
            <a:gdLst/>
            <a:ahLst/>
            <a:cxnLst/>
            <a:rect l="l" t="t" r="r" b="b"/>
            <a:pathLst>
              <a:path w="6187812" h="6187812">
                <a:moveTo>
                  <a:pt x="0" y="0"/>
                </a:moveTo>
                <a:lnTo>
                  <a:pt x="6187812" y="0"/>
                </a:lnTo>
                <a:lnTo>
                  <a:pt x="6187812" y="6187812"/>
                </a:lnTo>
                <a:lnTo>
                  <a:pt x="0" y="6187812"/>
                </a:lnTo>
                <a:lnTo>
                  <a:pt x="0" y="0"/>
                </a:lnTo>
                <a:close/>
              </a:path>
            </a:pathLst>
          </a:custGeom>
          <a:blipFill>
            <a:blip r:embed="rId3"/>
            <a:stretch>
              <a:fillRect/>
            </a:stretch>
          </a:blipFill>
        </p:spPr>
        <p:txBody>
          <a:bodyPr/>
          <a:lstStyle/>
          <a:p>
            <a:endParaRPr lang="en-GB" dirty="0"/>
          </a:p>
        </p:txBody>
      </p:sp>
      <p:sp>
        <p:nvSpPr>
          <p:cNvPr id="9" name="Freeform 9"/>
          <p:cNvSpPr/>
          <p:nvPr/>
        </p:nvSpPr>
        <p:spPr>
          <a:xfrm>
            <a:off x="8259352" y="2852519"/>
            <a:ext cx="3176738" cy="3266588"/>
          </a:xfrm>
          <a:custGeom>
            <a:avLst/>
            <a:gdLst/>
            <a:ahLst/>
            <a:cxnLst/>
            <a:rect l="l" t="t" r="r" b="b"/>
            <a:pathLst>
              <a:path w="4099838" h="4099838">
                <a:moveTo>
                  <a:pt x="0" y="0"/>
                </a:moveTo>
                <a:lnTo>
                  <a:pt x="4099838" y="0"/>
                </a:lnTo>
                <a:lnTo>
                  <a:pt x="4099838" y="4099838"/>
                </a:lnTo>
                <a:lnTo>
                  <a:pt x="0" y="4099838"/>
                </a:lnTo>
                <a:lnTo>
                  <a:pt x="0" y="0"/>
                </a:lnTo>
                <a:close/>
              </a:path>
            </a:pathLst>
          </a:custGeom>
          <a:blipFill>
            <a:blip r:embed="rId4"/>
            <a:stretch>
              <a:fillRect/>
            </a:stretch>
          </a:blipFill>
        </p:spPr>
        <p:txBody>
          <a:bodyPr/>
          <a:lstStyle/>
          <a:p>
            <a:endParaRPr lang="en-GB" dirty="0"/>
          </a:p>
        </p:txBody>
      </p:sp>
      <p:sp>
        <p:nvSpPr>
          <p:cNvPr id="10" name="TextBox 10"/>
          <p:cNvSpPr txBox="1"/>
          <p:nvPr/>
        </p:nvSpPr>
        <p:spPr>
          <a:xfrm>
            <a:off x="1028700" y="1513225"/>
            <a:ext cx="10369613" cy="3266588"/>
          </a:xfrm>
          <a:prstGeom prst="rect">
            <a:avLst/>
          </a:prstGeom>
        </p:spPr>
        <p:txBody>
          <a:bodyPr lIns="0" tIns="0" rIns="0" bIns="0" rtlCol="0" anchor="t">
            <a:spAutoFit/>
          </a:bodyPr>
          <a:lstStyle/>
          <a:p>
            <a:pPr>
              <a:lnSpc>
                <a:spcPts val="6326"/>
              </a:lnSpc>
            </a:pPr>
            <a:r>
              <a:rPr lang="en-US" sz="4519" dirty="0">
                <a:solidFill>
                  <a:srgbClr val="E16B2C"/>
                </a:solidFill>
                <a:latin typeface="Arial Bold"/>
              </a:rPr>
              <a:t>Support available</a:t>
            </a:r>
          </a:p>
          <a:p>
            <a:pPr>
              <a:lnSpc>
                <a:spcPts val="6326"/>
              </a:lnSpc>
            </a:pPr>
            <a:endParaRPr lang="en-US" sz="4519" dirty="0">
              <a:solidFill>
                <a:srgbClr val="E16B2C"/>
              </a:solidFill>
              <a:latin typeface="Arial Bold"/>
            </a:endParaRPr>
          </a:p>
          <a:p>
            <a:pPr>
              <a:lnSpc>
                <a:spcPts val="6326"/>
              </a:lnSpc>
            </a:pPr>
            <a:endParaRPr lang="en-US" sz="4519" dirty="0">
              <a:solidFill>
                <a:srgbClr val="E16B2C"/>
              </a:solidFill>
              <a:latin typeface="Arial Bold"/>
            </a:endParaRPr>
          </a:p>
          <a:p>
            <a:pPr>
              <a:lnSpc>
                <a:spcPts val="6326"/>
              </a:lnSpc>
              <a:spcBef>
                <a:spcPct val="0"/>
              </a:spcBef>
            </a:pPr>
            <a:endParaRPr lang="en-US" sz="4519" dirty="0">
              <a:solidFill>
                <a:srgbClr val="E16B2C"/>
              </a:solidFill>
              <a:latin typeface="Arial Bold"/>
            </a:endParaRPr>
          </a:p>
        </p:txBody>
      </p:sp>
      <p:sp>
        <p:nvSpPr>
          <p:cNvPr id="11" name="TextBox 11"/>
          <p:cNvSpPr txBox="1"/>
          <p:nvPr/>
        </p:nvSpPr>
        <p:spPr>
          <a:xfrm>
            <a:off x="649926" y="7322688"/>
            <a:ext cx="6409780" cy="397032"/>
          </a:xfrm>
          <a:prstGeom prst="rect">
            <a:avLst/>
          </a:prstGeom>
        </p:spPr>
        <p:txBody>
          <a:bodyPr wrap="square" lIns="0" tIns="0" rIns="0" bIns="0" rtlCol="0" anchor="t">
            <a:spAutoFit/>
          </a:bodyPr>
          <a:lstStyle/>
          <a:p>
            <a:pPr algn="ctr">
              <a:lnSpc>
                <a:spcPts val="3359"/>
              </a:lnSpc>
            </a:pPr>
            <a:r>
              <a:rPr lang="en-US" sz="2399" b="1" dirty="0">
                <a:solidFill>
                  <a:srgbClr val="000000"/>
                </a:solidFill>
                <a:latin typeface="Arial" panose="020B0604020202020204" pitchFamily="34" charset="0"/>
                <a:cs typeface="Arial" panose="020B0604020202020204" pitchFamily="34" charset="0"/>
              </a:rPr>
              <a:t>A detailed guide and a quick guide to HTQs</a:t>
            </a:r>
          </a:p>
        </p:txBody>
      </p:sp>
      <p:sp>
        <p:nvSpPr>
          <p:cNvPr id="12" name="TextBox 12"/>
          <p:cNvSpPr txBox="1"/>
          <p:nvPr/>
        </p:nvSpPr>
        <p:spPr>
          <a:xfrm>
            <a:off x="9063397" y="6320337"/>
            <a:ext cx="1568648" cy="396240"/>
          </a:xfrm>
          <a:prstGeom prst="rect">
            <a:avLst/>
          </a:prstGeom>
        </p:spPr>
        <p:txBody>
          <a:bodyPr lIns="0" tIns="0" rIns="0" bIns="0" rtlCol="0" anchor="t">
            <a:spAutoFit/>
          </a:bodyPr>
          <a:lstStyle/>
          <a:p>
            <a:pPr algn="ctr">
              <a:lnSpc>
                <a:spcPts val="3359"/>
              </a:lnSpc>
            </a:pPr>
            <a:r>
              <a:rPr lang="en-US" sz="2399" b="1" dirty="0">
                <a:solidFill>
                  <a:srgbClr val="000000"/>
                </a:solidFill>
                <a:latin typeface="Arial" panose="020B0604020202020204" pitchFamily="34" charset="0"/>
                <a:cs typeface="Arial" panose="020B0604020202020204" pitchFamily="34" charset="0"/>
              </a:rPr>
              <a:t>Webinars</a:t>
            </a:r>
          </a:p>
        </p:txBody>
      </p:sp>
      <p:sp>
        <p:nvSpPr>
          <p:cNvPr id="13" name="TextBox 11">
            <a:extLst>
              <a:ext uri="{FF2B5EF4-FFF2-40B4-BE49-F238E27FC236}">
                <a16:creationId xmlns:a16="http://schemas.microsoft.com/office/drawing/2014/main" id="{4C188453-DA0D-0E07-CDD5-BE1B03065511}"/>
              </a:ext>
            </a:extLst>
          </p:cNvPr>
          <p:cNvSpPr txBox="1"/>
          <p:nvPr/>
        </p:nvSpPr>
        <p:spPr>
          <a:xfrm>
            <a:off x="11851326" y="7232514"/>
            <a:ext cx="6409780" cy="402995"/>
          </a:xfrm>
          <a:prstGeom prst="rect">
            <a:avLst/>
          </a:prstGeom>
        </p:spPr>
        <p:txBody>
          <a:bodyPr wrap="square" lIns="0" tIns="0" rIns="0" bIns="0" rtlCol="0" anchor="t">
            <a:spAutoFit/>
          </a:bodyPr>
          <a:lstStyle/>
          <a:p>
            <a:pPr algn="ctr">
              <a:lnSpc>
                <a:spcPts val="3359"/>
              </a:lnSpc>
            </a:pPr>
            <a:r>
              <a:rPr lang="en-US" sz="2399" b="1" dirty="0">
                <a:solidFill>
                  <a:srgbClr val="000000"/>
                </a:solidFill>
                <a:latin typeface="Arial" panose="020B0604020202020204" pitchFamily="34" charset="0"/>
                <a:cs typeface="Arial" panose="020B0604020202020204" pitchFamily="34" charset="0"/>
              </a:rPr>
              <a:t>HTQs application guide</a:t>
            </a:r>
          </a:p>
        </p:txBody>
      </p:sp>
      <p:sp>
        <p:nvSpPr>
          <p:cNvPr id="15" name="TextBox 14">
            <a:extLst>
              <a:ext uri="{FF2B5EF4-FFF2-40B4-BE49-F238E27FC236}">
                <a16:creationId xmlns:a16="http://schemas.microsoft.com/office/drawing/2014/main" id="{E65AC51B-1D4A-10C4-BFB7-F3FEF96A93F7}"/>
              </a:ext>
            </a:extLst>
          </p:cNvPr>
          <p:cNvSpPr txBox="1"/>
          <p:nvPr/>
        </p:nvSpPr>
        <p:spPr>
          <a:xfrm>
            <a:off x="2110554" y="8224801"/>
            <a:ext cx="16526450" cy="1200329"/>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Find all the resources here: </a:t>
            </a:r>
            <a:r>
              <a:rPr lang="en-GB" sz="3600" dirty="0">
                <a:solidFill>
                  <a:schemeClr val="accent6">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https://amazingapprenticeships.com/resources/?htqs=1</a:t>
            </a:r>
            <a:r>
              <a:rPr lang="en-GB" sz="3600" dirty="0">
                <a:latin typeface="Arial" panose="020B0604020202020204" pitchFamily="34" charset="0"/>
                <a:cs typeface="Arial" panose="020B0604020202020204" pitchFamily="34" charset="0"/>
              </a:rPr>
              <a:t>  </a:t>
            </a:r>
          </a:p>
        </p:txBody>
      </p:sp>
      <p:pic>
        <p:nvPicPr>
          <p:cNvPr id="18" name="Picture 17">
            <a:extLst>
              <a:ext uri="{FF2B5EF4-FFF2-40B4-BE49-F238E27FC236}">
                <a16:creationId xmlns:a16="http://schemas.microsoft.com/office/drawing/2014/main" id="{E099A635-7D27-5229-164F-413697911FB6}"/>
              </a:ext>
            </a:extLst>
          </p:cNvPr>
          <p:cNvPicPr>
            <a:picLocks noChangeAspect="1"/>
          </p:cNvPicPr>
          <p:nvPr/>
        </p:nvPicPr>
        <p:blipFill>
          <a:blip r:embed="rId6"/>
          <a:stretch>
            <a:fillRect/>
          </a:stretch>
        </p:blipFill>
        <p:spPr>
          <a:xfrm>
            <a:off x="733606" y="8202309"/>
            <a:ext cx="1342736" cy="1321919"/>
          </a:xfrm>
          <a:prstGeom prst="rect">
            <a:avLst/>
          </a:prstGeom>
        </p:spPr>
      </p:pic>
      <p:pic>
        <p:nvPicPr>
          <p:cNvPr id="17" name="Picture 16">
            <a:extLst>
              <a:ext uri="{FF2B5EF4-FFF2-40B4-BE49-F238E27FC236}">
                <a16:creationId xmlns:a16="http://schemas.microsoft.com/office/drawing/2014/main" id="{CEED4236-6320-3E4F-7903-95D4608C6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26254" y="2641848"/>
            <a:ext cx="2897352" cy="4098092"/>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1189092" y="4901216"/>
            <a:ext cx="15909816" cy="886205"/>
          </a:xfrm>
          <a:prstGeom prst="rect">
            <a:avLst/>
          </a:prstGeom>
        </p:spPr>
        <p:txBody>
          <a:bodyPr wrap="square" lIns="0" tIns="0" rIns="0" bIns="0" rtlCol="0" anchor="t">
            <a:spAutoFit/>
          </a:bodyPr>
          <a:lstStyle/>
          <a:p>
            <a:pPr algn="ctr">
              <a:lnSpc>
                <a:spcPts val="6326"/>
              </a:lnSpc>
            </a:pPr>
            <a:r>
              <a:rPr lang="en-US" sz="9600" dirty="0">
                <a:solidFill>
                  <a:srgbClr val="E16B2C"/>
                </a:solidFill>
                <a:latin typeface="Arial Bold"/>
              </a:rPr>
              <a:t>Any questions?</a:t>
            </a:r>
            <a:endParaRPr lang="en-US" sz="9600" dirty="0">
              <a:solidFill>
                <a:srgbClr val="FF0000"/>
              </a:solidFill>
              <a:highlight>
                <a:srgbClr val="FFFF00"/>
              </a:highlight>
              <a:latin typeface="Arial Bold"/>
            </a:endParaRPr>
          </a:p>
        </p:txBody>
      </p:sp>
    </p:spTree>
    <p:extLst>
      <p:ext uri="{BB962C8B-B14F-4D97-AF65-F5344CB8AC3E}">
        <p14:creationId xmlns:p14="http://schemas.microsoft.com/office/powerpoint/2010/main" val="383322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28575"/>
              <a:ext cx="6554006" cy="25907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47625"/>
              <a:ext cx="6613831" cy="528824"/>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47625"/>
              <a:ext cx="741025" cy="785666"/>
            </a:xfrm>
            <a:prstGeom prst="rect">
              <a:avLst/>
            </a:prstGeom>
          </p:spPr>
          <p:txBody>
            <a:bodyPr lIns="144956" tIns="144956" rIns="144956" bIns="144956" rtlCol="0" anchor="ctr"/>
            <a:lstStyle/>
            <a:p>
              <a:pPr marL="0" marR="0" lvl="0" indent="0" algn="ctr" defTabSz="914400" rtl="0" eaLnBrk="1" fontAlgn="auto" latinLnBrk="0" hangingPunct="1">
                <a:lnSpc>
                  <a:spcPts val="168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BE2B2DFE-E7E9-9BC1-DBF9-B0856DEAD8E7}"/>
              </a:ext>
            </a:extLst>
          </p:cNvPr>
          <p:cNvSpPr txBox="1">
            <a:spLocks/>
          </p:cNvSpPr>
          <p:nvPr/>
        </p:nvSpPr>
        <p:spPr>
          <a:xfrm>
            <a:off x="1257300" y="2327072"/>
            <a:ext cx="15773400" cy="6527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Please read the slides and </a:t>
            </a:r>
            <a:r>
              <a:rPr kumimoji="0" lang="en-GB" sz="3600" b="0" i="0" u="none" strike="noStrike" kern="1200" cap="none" spc="0" normalizeH="0" baseline="0" noProof="0" dirty="0">
                <a:ln>
                  <a:noFill/>
                </a:ln>
                <a:solidFill>
                  <a:prstClr val="black"/>
                </a:solidFill>
                <a:effectLst/>
                <a:highlight>
                  <a:srgbClr val="FFFF00"/>
                </a:highlight>
                <a:uLnTx/>
                <a:uFillTx/>
                <a:latin typeface="Arial Bold" panose="020B0704020202020204" pitchFamily="34" charset="0"/>
                <a:ea typeface="+mn-ea"/>
                <a:cs typeface="Arial Bold" panose="020B0704020202020204" pitchFamily="34" charset="0"/>
              </a:rPr>
              <a:t>update all sections highlighted in yellow</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with details for your setting.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600" b="0" i="0" u="none" strike="noStrike" kern="1200" cap="none" spc="0" normalizeH="0" baseline="0" noProof="0" dirty="0">
                <a:ln>
                  <a:noFill/>
                </a:ln>
                <a:solidFill>
                  <a:prstClr val="black"/>
                </a:solidFill>
                <a:effectLst/>
                <a:highlight>
                  <a:srgbClr val="00FF00"/>
                </a:highlight>
                <a:uLnTx/>
                <a:uFillTx/>
                <a:latin typeface="Arial Bold" panose="020B0704020202020204" pitchFamily="34" charset="0"/>
                <a:ea typeface="+mn-ea"/>
                <a:cs typeface="Arial Bold" panose="020B0704020202020204" pitchFamily="34" charset="0"/>
              </a:rPr>
              <a:t> Slide 6</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contains </a:t>
            </a:r>
            <a:r>
              <a:rPr lang="en-GB" sz="3600" dirty="0">
                <a:solidFill>
                  <a:prstClr val="black"/>
                </a:solidFill>
                <a:latin typeface="Arial Bold" panose="020B0704020202020204" pitchFamily="34" charset="0"/>
                <a:cs typeface="Arial Bold" panose="020B0704020202020204" pitchFamily="34" charset="0"/>
              </a:rPr>
              <a:t>a </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video (optional) - please decide if you would like to use it, check it can be played from the presentation, and that the sound is working. </a:t>
            </a:r>
            <a:r>
              <a:rPr lang="en-GB" sz="3600" dirty="0">
                <a:solidFill>
                  <a:prstClr val="black"/>
                </a:solidFill>
                <a:latin typeface="Arial Bold" panose="020B0704020202020204" pitchFamily="34" charset="0"/>
                <a:cs typeface="Arial Bold" panose="020B0704020202020204" pitchFamily="34" charset="0"/>
              </a:rPr>
              <a:t>This is the link for the video in case you need it: </a:t>
            </a:r>
            <a:r>
              <a:rPr lang="en-GB" sz="3600" dirty="0">
                <a:solidFill>
                  <a:schemeClr val="accent6">
                    <a:lumMod val="75000"/>
                  </a:schemeClr>
                </a:solidFill>
                <a:latin typeface="Arial Bold" panose="020B0704020202020204" pitchFamily="34" charset="0"/>
                <a:cs typeface="Arial Bold" panose="020B0704020202020204" pitchFamily="34" charset="0"/>
                <a:hlinkClick r:id="rId4">
                  <a:extLst>
                    <a:ext uri="{A12FA001-AC4F-418D-AE19-62706E023703}">
                      <ahyp:hlinkClr xmlns:ahyp="http://schemas.microsoft.com/office/drawing/2018/hyperlinkcolor" val="tx"/>
                    </a:ext>
                  </a:extLst>
                </a:hlinkClick>
              </a:rPr>
              <a:t>https://youtu.be/aVm97bOOOz4?si=ABjn5Qm_X-cErqCF</a:t>
            </a:r>
            <a:r>
              <a:rPr lang="en-GB" sz="3600" dirty="0">
                <a:solidFill>
                  <a:prstClr val="black"/>
                </a:solidFill>
                <a:latin typeface="Arial Bold" panose="020B0704020202020204" pitchFamily="34" charset="0"/>
                <a:cs typeface="Arial Bold" panose="020B0704020202020204" pitchFamily="34" charset="0"/>
              </a:rPr>
              <a:t> </a:t>
            </a: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
        <p:nvSpPr>
          <p:cNvPr id="14" name="TextBox 13">
            <a:extLst>
              <a:ext uri="{FF2B5EF4-FFF2-40B4-BE49-F238E27FC236}">
                <a16:creationId xmlns:a16="http://schemas.microsoft.com/office/drawing/2014/main" id="{3F540E5A-B8A2-1809-0BC7-AADC65D00730}"/>
              </a:ext>
            </a:extLst>
          </p:cNvPr>
          <p:cNvSpPr txBox="1"/>
          <p:nvPr/>
        </p:nvSpPr>
        <p:spPr>
          <a:xfrm>
            <a:off x="381000" y="179888"/>
            <a:ext cx="91510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Notes to the presenter 2/3</a:t>
            </a:r>
            <a:endParaRPr kumimoji="0" lang="en-GB" sz="48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
        <p:nvSpPr>
          <p:cNvPr id="15" name="Rectangle 14">
            <a:extLst>
              <a:ext uri="{FF2B5EF4-FFF2-40B4-BE49-F238E27FC236}">
                <a16:creationId xmlns:a16="http://schemas.microsoft.com/office/drawing/2014/main" id="{8F3F5D25-DFA2-C624-56AF-BE3F9BDA5C58}"/>
              </a:ext>
            </a:extLst>
          </p:cNvPr>
          <p:cNvSpPr/>
          <p:nvPr/>
        </p:nvSpPr>
        <p:spPr>
          <a:xfrm>
            <a:off x="6292489" y="6830663"/>
            <a:ext cx="5212080" cy="14668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Please delete this slide before presenting</a:t>
            </a:r>
            <a:endParaRPr kumimoji="0" lang="en-GB" sz="8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612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28575"/>
              <a:ext cx="6554006" cy="25907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47625"/>
              <a:ext cx="6613831" cy="528824"/>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10"/>
            <p:cNvSpPr txBox="1"/>
            <p:nvPr/>
          </p:nvSpPr>
          <p:spPr>
            <a:xfrm>
              <a:off x="0" y="-47625"/>
              <a:ext cx="741025" cy="785666"/>
            </a:xfrm>
            <a:prstGeom prst="rect">
              <a:avLst/>
            </a:prstGeom>
          </p:spPr>
          <p:txBody>
            <a:bodyPr lIns="144956" tIns="144956" rIns="144956" bIns="144956" rtlCol="0" anchor="ctr"/>
            <a:lstStyle/>
            <a:p>
              <a:pPr marL="0" marR="0" lvl="0" indent="0" algn="ctr" defTabSz="914400" rtl="0" eaLnBrk="1" fontAlgn="auto" latinLnBrk="0" hangingPunct="1">
                <a:lnSpc>
                  <a:spcPts val="168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69B253F1-32B6-ECB7-7C54-C171F13596A4}"/>
              </a:ext>
            </a:extLst>
          </p:cNvPr>
          <p:cNvSpPr txBox="1">
            <a:spLocks/>
          </p:cNvSpPr>
          <p:nvPr/>
        </p:nvSpPr>
        <p:spPr>
          <a:xfrm>
            <a:off x="1257300" y="2301991"/>
            <a:ext cx="15773400" cy="6527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Find out which providers local to you are offering HTQs and complete </a:t>
            </a:r>
            <a:r>
              <a:rPr kumimoji="0" lang="en-GB" sz="3600" b="0" i="0" u="none" strike="noStrike" kern="1200" cap="none" spc="0" normalizeH="0" baseline="0" noProof="0" dirty="0">
                <a:ln>
                  <a:noFill/>
                </a:ln>
                <a:solidFill>
                  <a:prstClr val="black"/>
                </a:solidFill>
                <a:effectLst/>
                <a:highlight>
                  <a:srgbClr val="00FF00"/>
                </a:highlight>
                <a:uLnTx/>
                <a:uFillTx/>
                <a:latin typeface="Arial Bold" panose="020B0704020202020204" pitchFamily="34" charset="0"/>
                <a:ea typeface="+mn-ea"/>
                <a:cs typeface="Arial Bold" panose="020B0704020202020204" pitchFamily="34" charset="0"/>
              </a:rPr>
              <a:t>slide 12</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a:t>
            </a:r>
            <a:r>
              <a:rPr kumimoji="0" lang="en-GB" sz="3600" b="0" i="0" u="none" strike="noStrike" kern="1200" cap="none" spc="0" normalizeH="0" baseline="0" noProof="0" dirty="0">
                <a:ln>
                  <a:noFill/>
                </a:ln>
                <a:solidFill>
                  <a:schemeClr val="accent6">
                    <a:lumMod val="75000"/>
                  </a:schemeClr>
                </a:solidFill>
                <a:effectLst/>
                <a:uLnTx/>
                <a:uFillTx/>
                <a:latin typeface="Arial Bold" panose="020B0704020202020204" pitchFamily="34" charset="0"/>
                <a:ea typeface="+mn-ea"/>
                <a:cs typeface="Arial Bold" panose="020B0704020202020204" pitchFamily="34" charset="0"/>
                <a:hlinkClick r:id="rId4">
                  <a:extLst>
                    <a:ext uri="{A12FA001-AC4F-418D-AE19-62706E023703}">
                      <ahyp:hlinkClr xmlns:ahyp="http://schemas.microsoft.com/office/drawing/2018/hyperlinkcolor" val="tx"/>
                    </a:ext>
                  </a:extLst>
                </a:hlinkClick>
              </a:rPr>
              <a:t>https://www.gov.uk/government/publications/list-of-higher-technical-qualifications</a:t>
            </a:r>
            <a:r>
              <a:rPr kumimoji="0" lang="en-GB" sz="3600" b="0" i="0" u="none" strike="noStrike" kern="1200" cap="none" spc="0" normalizeH="0" baseline="0" noProof="0" dirty="0">
                <a:ln>
                  <a:noFill/>
                </a:ln>
                <a:solidFill>
                  <a:schemeClr val="accent6">
                    <a:lumMod val="75000"/>
                  </a:schemeClr>
                </a:solidFill>
                <a:effectLst/>
                <a:uLnTx/>
                <a:uFillTx/>
                <a:latin typeface="Arial Bold" panose="020B0704020202020204" pitchFamily="34" charset="0"/>
                <a:ea typeface="+mn-ea"/>
                <a:cs typeface="Arial Bold" panose="020B0704020202020204" pitchFamily="34" charset="0"/>
              </a:rPr>
              <a:t> </a:t>
            </a: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If you search for HTQ providers and the closest ones are still too far away to be a viable option for this year, it is likely that your local providers will start offering HTQs in the coming years.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
        <p:nvSpPr>
          <p:cNvPr id="13" name="TextBox 12">
            <a:extLst>
              <a:ext uri="{FF2B5EF4-FFF2-40B4-BE49-F238E27FC236}">
                <a16:creationId xmlns:a16="http://schemas.microsoft.com/office/drawing/2014/main" id="{661025FC-7EDB-21AD-B83A-7ED6A5246CBA}"/>
              </a:ext>
            </a:extLst>
          </p:cNvPr>
          <p:cNvSpPr txBox="1"/>
          <p:nvPr/>
        </p:nvSpPr>
        <p:spPr>
          <a:xfrm>
            <a:off x="381000" y="179888"/>
            <a:ext cx="91510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rPr>
              <a:t>Notes to the presenter 3/3</a:t>
            </a:r>
            <a:endParaRPr kumimoji="0" lang="en-GB" sz="4800" b="0" i="0" u="none" strike="noStrike" kern="1200" cap="none" spc="0" normalizeH="0" baseline="0" noProof="0" dirty="0">
              <a:ln>
                <a:noFill/>
              </a:ln>
              <a:solidFill>
                <a:prstClr val="black"/>
              </a:solidFill>
              <a:effectLst/>
              <a:uLnTx/>
              <a:uFillTx/>
              <a:latin typeface="Arial Bold" panose="020B0704020202020204" pitchFamily="34" charset="0"/>
              <a:ea typeface="+mn-ea"/>
              <a:cs typeface="Arial Bold" panose="020B0704020202020204" pitchFamily="34" charset="0"/>
            </a:endParaRPr>
          </a:p>
        </p:txBody>
      </p:sp>
      <p:sp>
        <p:nvSpPr>
          <p:cNvPr id="15" name="Rectangle 14">
            <a:extLst>
              <a:ext uri="{FF2B5EF4-FFF2-40B4-BE49-F238E27FC236}">
                <a16:creationId xmlns:a16="http://schemas.microsoft.com/office/drawing/2014/main" id="{CD931702-44FA-A122-8B66-B8AAB2227E14}"/>
              </a:ext>
            </a:extLst>
          </p:cNvPr>
          <p:cNvSpPr/>
          <p:nvPr/>
        </p:nvSpPr>
        <p:spPr>
          <a:xfrm>
            <a:off x="6292489" y="6830663"/>
            <a:ext cx="5212080" cy="14668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mn-ea"/>
                <a:cs typeface="+mn-cs"/>
              </a:rPr>
              <a:t>Please delete this slide before presenting</a:t>
            </a:r>
            <a:endParaRPr kumimoji="0" lang="en-GB" sz="8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91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alphaModFix amt="32999"/>
            </a:blip>
            <a:stretch>
              <a:fillRect t="-9639" b="-9639"/>
            </a:stretch>
          </a:blipFill>
        </p:spPr>
        <p:txBody>
          <a:bodyPr/>
          <a:lstStyle/>
          <a:p>
            <a:endParaRPr lang="en-GB" dirty="0"/>
          </a:p>
        </p:txBody>
      </p:sp>
      <p:sp>
        <p:nvSpPr>
          <p:cNvPr id="3" name="Freeform 3"/>
          <p:cNvSpPr/>
          <p:nvPr/>
        </p:nvSpPr>
        <p:spPr>
          <a:xfrm>
            <a:off x="14590431" y="6489380"/>
            <a:ext cx="3387437" cy="3387437"/>
          </a:xfrm>
          <a:custGeom>
            <a:avLst/>
            <a:gdLst/>
            <a:ahLst/>
            <a:cxnLst/>
            <a:rect l="l" t="t" r="r" b="b"/>
            <a:pathLst>
              <a:path w="3387437" h="3387437">
                <a:moveTo>
                  <a:pt x="0" y="0"/>
                </a:moveTo>
                <a:lnTo>
                  <a:pt x="3387438" y="0"/>
                </a:lnTo>
                <a:lnTo>
                  <a:pt x="3387438" y="3387437"/>
                </a:lnTo>
                <a:lnTo>
                  <a:pt x="0" y="3387437"/>
                </a:lnTo>
                <a:lnTo>
                  <a:pt x="0" y="0"/>
                </a:lnTo>
                <a:close/>
              </a:path>
            </a:pathLst>
          </a:custGeom>
          <a:blipFill>
            <a:blip r:embed="rId4"/>
            <a:stretch>
              <a:fillRect/>
            </a:stretch>
          </a:blipFill>
        </p:spPr>
        <p:txBody>
          <a:bodyPr/>
          <a:lstStyle/>
          <a:p>
            <a:endParaRPr lang="en-GB" dirty="0"/>
          </a:p>
        </p:txBody>
      </p:sp>
      <p:grpSp>
        <p:nvGrpSpPr>
          <p:cNvPr id="4" name="Group 4"/>
          <p:cNvGrpSpPr/>
          <p:nvPr/>
        </p:nvGrpSpPr>
        <p:grpSpPr>
          <a:xfrm>
            <a:off x="-76200" y="2420986"/>
            <a:ext cx="7300495" cy="5240314"/>
            <a:chOff x="0" y="0"/>
            <a:chExt cx="2805887" cy="1867067"/>
          </a:xfrm>
        </p:grpSpPr>
        <p:sp>
          <p:nvSpPr>
            <p:cNvPr id="5" name="Freeform 5"/>
            <p:cNvSpPr/>
            <p:nvPr/>
          </p:nvSpPr>
          <p:spPr>
            <a:xfrm>
              <a:off x="0" y="0"/>
              <a:ext cx="2805887" cy="1867067"/>
            </a:xfrm>
            <a:custGeom>
              <a:avLst/>
              <a:gdLst/>
              <a:ahLst/>
              <a:cxnLst/>
              <a:rect l="l" t="t" r="r" b="b"/>
              <a:pathLst>
                <a:path w="2805887" h="1867067">
                  <a:moveTo>
                    <a:pt x="36586" y="0"/>
                  </a:moveTo>
                  <a:lnTo>
                    <a:pt x="2769301" y="0"/>
                  </a:lnTo>
                  <a:cubicBezTo>
                    <a:pt x="2789507" y="0"/>
                    <a:pt x="2805887" y="16380"/>
                    <a:pt x="2805887" y="36586"/>
                  </a:cubicBezTo>
                  <a:lnTo>
                    <a:pt x="2805887" y="1830481"/>
                  </a:lnTo>
                  <a:cubicBezTo>
                    <a:pt x="2805887" y="1840184"/>
                    <a:pt x="2802032" y="1849490"/>
                    <a:pt x="2795171" y="1856351"/>
                  </a:cubicBezTo>
                  <a:cubicBezTo>
                    <a:pt x="2788310" y="1863212"/>
                    <a:pt x="2779004" y="1867067"/>
                    <a:pt x="2769301" y="1867067"/>
                  </a:cubicBezTo>
                  <a:lnTo>
                    <a:pt x="36586" y="1867067"/>
                  </a:lnTo>
                  <a:cubicBezTo>
                    <a:pt x="16380" y="1867067"/>
                    <a:pt x="0" y="1850687"/>
                    <a:pt x="0" y="1830481"/>
                  </a:cubicBezTo>
                  <a:lnTo>
                    <a:pt x="0" y="36586"/>
                  </a:lnTo>
                  <a:cubicBezTo>
                    <a:pt x="0" y="16380"/>
                    <a:pt x="16380" y="0"/>
                    <a:pt x="36586" y="0"/>
                  </a:cubicBez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6" name="TextBox 6"/>
            <p:cNvSpPr txBox="1"/>
            <p:nvPr/>
          </p:nvSpPr>
          <p:spPr>
            <a:xfrm>
              <a:off x="0" y="-47625"/>
              <a:ext cx="2805887" cy="1914692"/>
            </a:xfrm>
            <a:prstGeom prst="rect">
              <a:avLst/>
            </a:prstGeom>
          </p:spPr>
          <p:txBody>
            <a:bodyPr lIns="50800" tIns="50800" rIns="50800" bIns="50800" rtlCol="0" anchor="ctr"/>
            <a:lstStyle/>
            <a:p>
              <a:pPr algn="ctr">
                <a:lnSpc>
                  <a:spcPts val="1679"/>
                </a:lnSpc>
              </a:pPr>
              <a:endParaRPr dirty="0"/>
            </a:p>
          </p:txBody>
        </p:sp>
      </p:grpSp>
      <p:sp>
        <p:nvSpPr>
          <p:cNvPr id="7" name="TextBox 7"/>
          <p:cNvSpPr txBox="1"/>
          <p:nvPr/>
        </p:nvSpPr>
        <p:spPr>
          <a:xfrm>
            <a:off x="588223" y="2173023"/>
            <a:ext cx="6013605" cy="5692992"/>
          </a:xfrm>
          <a:prstGeom prst="rect">
            <a:avLst/>
          </a:prstGeom>
        </p:spPr>
        <p:txBody>
          <a:bodyPr lIns="0" tIns="0" rIns="0" bIns="0" rtlCol="0" anchor="t">
            <a:spAutoFit/>
          </a:bodyPr>
          <a:lstStyle/>
          <a:p>
            <a:pPr>
              <a:lnSpc>
                <a:spcPts val="7513"/>
              </a:lnSpc>
              <a:spcBef>
                <a:spcPct val="0"/>
              </a:spcBef>
            </a:pPr>
            <a:endParaRPr dirty="0"/>
          </a:p>
          <a:p>
            <a:pPr>
              <a:lnSpc>
                <a:spcPts val="7513"/>
              </a:lnSpc>
              <a:spcBef>
                <a:spcPct val="0"/>
              </a:spcBef>
            </a:pPr>
            <a:r>
              <a:rPr lang="en-US" sz="5366" dirty="0">
                <a:solidFill>
                  <a:srgbClr val="121413"/>
                </a:solidFill>
                <a:latin typeface="Montserrat 1"/>
              </a:rPr>
              <a:t>Higher </a:t>
            </a:r>
          </a:p>
          <a:p>
            <a:pPr>
              <a:lnSpc>
                <a:spcPts val="7513"/>
              </a:lnSpc>
              <a:spcBef>
                <a:spcPct val="0"/>
              </a:spcBef>
            </a:pPr>
            <a:r>
              <a:rPr lang="en-US" sz="5366" dirty="0">
                <a:solidFill>
                  <a:srgbClr val="121413"/>
                </a:solidFill>
                <a:latin typeface="Montserrat 1"/>
              </a:rPr>
              <a:t>Technical </a:t>
            </a:r>
          </a:p>
          <a:p>
            <a:pPr>
              <a:lnSpc>
                <a:spcPts val="7513"/>
              </a:lnSpc>
              <a:spcBef>
                <a:spcPct val="0"/>
              </a:spcBef>
            </a:pPr>
            <a:r>
              <a:rPr lang="en-US" sz="5366" dirty="0">
                <a:solidFill>
                  <a:srgbClr val="121413"/>
                </a:solidFill>
                <a:latin typeface="Montserrat 1"/>
              </a:rPr>
              <a:t>Qualifications (HTQs)</a:t>
            </a:r>
          </a:p>
          <a:p>
            <a:pPr>
              <a:lnSpc>
                <a:spcPts val="7513"/>
              </a:lnSpc>
              <a:spcBef>
                <a:spcPct val="0"/>
              </a:spcBef>
            </a:pPr>
            <a:endParaRPr lang="en-US" sz="5366" dirty="0">
              <a:solidFill>
                <a:srgbClr val="121413"/>
              </a:solidFill>
              <a:latin typeface="Montserrat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endParaRPr lang="en-GB" dirty="0"/>
            </a:p>
          </p:txBody>
        </p:sp>
        <p:sp>
          <p:nvSpPr>
            <p:cNvPr id="10" name="TextBox 10"/>
            <p:cNvSpPr txBox="1"/>
            <p:nvPr/>
          </p:nvSpPr>
          <p:spPr>
            <a:xfrm>
              <a:off x="0" y="-47625"/>
              <a:ext cx="741025" cy="785666"/>
            </a:xfrm>
            <a:prstGeom prst="rect">
              <a:avLst/>
            </a:prstGeom>
          </p:spPr>
          <p:txBody>
            <a:bodyPr lIns="144956" tIns="144956" rIns="144956" bIns="144956" rtlCol="0" anchor="ctr"/>
            <a:lstStyle/>
            <a:p>
              <a:pPr algn="ctr">
                <a:lnSpc>
                  <a:spcPts val="1680"/>
                </a:lnSpc>
              </a:pPr>
              <a:endParaRPr dirty="0"/>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14" name="TextBox 14"/>
          <p:cNvSpPr txBox="1"/>
          <p:nvPr/>
        </p:nvSpPr>
        <p:spPr>
          <a:xfrm>
            <a:off x="838200" y="2167456"/>
            <a:ext cx="17259300" cy="8009052"/>
          </a:xfrm>
          <a:prstGeom prst="rect">
            <a:avLst/>
          </a:prstGeom>
        </p:spPr>
        <p:txBody>
          <a:bodyPr wrap="square" lIns="0" tIns="0" rIns="0" bIns="0" rtlCol="0" anchor="t">
            <a:spAutoFit/>
          </a:bodyPr>
          <a:lstStyle/>
          <a:p>
            <a:pPr>
              <a:lnSpc>
                <a:spcPts val="6326"/>
              </a:lnSpc>
            </a:pPr>
            <a:r>
              <a:rPr lang="en-US" sz="4519" dirty="0">
                <a:solidFill>
                  <a:schemeClr val="accent6">
                    <a:lumMod val="75000"/>
                  </a:schemeClr>
                </a:solidFill>
                <a:latin typeface="Arial Bold"/>
              </a:rPr>
              <a:t>Today’s aim is to give you an introduction to HTQs, including:</a:t>
            </a:r>
          </a:p>
          <a:p>
            <a:pPr marL="685800" indent="-685800">
              <a:lnSpc>
                <a:spcPts val="6326"/>
              </a:lnSpc>
              <a:buFont typeface="Wingdings" panose="05000000000000000000" pitchFamily="2" charset="2"/>
              <a:buChar char="ü"/>
            </a:pPr>
            <a:r>
              <a:rPr lang="en-US" sz="4519" dirty="0">
                <a:latin typeface="Arial Bold"/>
              </a:rPr>
              <a:t>What HTQs are</a:t>
            </a:r>
          </a:p>
          <a:p>
            <a:pPr marL="685800" indent="-685800">
              <a:lnSpc>
                <a:spcPts val="6326"/>
              </a:lnSpc>
              <a:buFont typeface="Wingdings" panose="05000000000000000000" pitchFamily="2" charset="2"/>
              <a:buChar char="ü"/>
            </a:pPr>
            <a:r>
              <a:rPr lang="en-US" sz="4519" dirty="0">
                <a:latin typeface="Arial Bold"/>
              </a:rPr>
              <a:t>What you can study</a:t>
            </a:r>
          </a:p>
          <a:p>
            <a:pPr marL="685800" indent="-685800">
              <a:lnSpc>
                <a:spcPts val="6326"/>
              </a:lnSpc>
              <a:buFont typeface="Wingdings" panose="05000000000000000000" pitchFamily="2" charset="2"/>
              <a:buChar char="ü"/>
            </a:pPr>
            <a:r>
              <a:rPr lang="en-US" sz="4519" dirty="0">
                <a:latin typeface="Arial Bold"/>
              </a:rPr>
              <a:t>Who they are for</a:t>
            </a:r>
          </a:p>
          <a:p>
            <a:pPr marL="685800" indent="-685800">
              <a:lnSpc>
                <a:spcPts val="6326"/>
              </a:lnSpc>
              <a:buFont typeface="Wingdings" panose="05000000000000000000" pitchFamily="2" charset="2"/>
              <a:buChar char="ü"/>
            </a:pPr>
            <a:r>
              <a:rPr lang="en-US" sz="4519" dirty="0">
                <a:latin typeface="Arial Bold"/>
              </a:rPr>
              <a:t>Where you can study HTQs and how to find them</a:t>
            </a:r>
          </a:p>
          <a:p>
            <a:pPr marL="685800" indent="-685800">
              <a:lnSpc>
                <a:spcPts val="6326"/>
              </a:lnSpc>
              <a:buFont typeface="Wingdings" panose="05000000000000000000" pitchFamily="2" charset="2"/>
              <a:buChar char="ü"/>
            </a:pPr>
            <a:r>
              <a:rPr lang="en-US" sz="4519" dirty="0">
                <a:latin typeface="Arial Bold"/>
              </a:rPr>
              <a:t>How to apply for HTQs</a:t>
            </a:r>
          </a:p>
          <a:p>
            <a:pPr marL="685800" indent="-685800">
              <a:lnSpc>
                <a:spcPts val="6326"/>
              </a:lnSpc>
              <a:buFont typeface="Wingdings" panose="05000000000000000000" pitchFamily="2" charset="2"/>
              <a:buChar char="ü"/>
            </a:pPr>
            <a:r>
              <a:rPr lang="en-US" sz="4519" dirty="0">
                <a:latin typeface="Arial Bold"/>
              </a:rPr>
              <a:t>What support is available</a:t>
            </a:r>
          </a:p>
          <a:p>
            <a:pPr marL="685800" indent="-685800">
              <a:lnSpc>
                <a:spcPts val="6326"/>
              </a:lnSpc>
              <a:buFont typeface="Wingdings" panose="05000000000000000000" pitchFamily="2" charset="2"/>
              <a:buChar char="ü"/>
            </a:pPr>
            <a:endParaRPr lang="en-US" sz="4519" dirty="0">
              <a:latin typeface="Arial Bold"/>
            </a:endParaRPr>
          </a:p>
          <a:p>
            <a:pPr marL="685800" indent="-685800">
              <a:lnSpc>
                <a:spcPts val="6326"/>
              </a:lnSpc>
              <a:buFont typeface="Wingdings" panose="05000000000000000000" pitchFamily="2" charset="2"/>
              <a:buChar char="ü"/>
            </a:pPr>
            <a:endParaRPr lang="en-US" sz="4519" dirty="0">
              <a:latin typeface="Arial Bold"/>
            </a:endParaRPr>
          </a:p>
          <a:p>
            <a:pPr>
              <a:lnSpc>
                <a:spcPts val="6326"/>
              </a:lnSpc>
            </a:pPr>
            <a:endParaRPr lang="en-US" sz="4519" dirty="0">
              <a:solidFill>
                <a:srgbClr val="E16B2C"/>
              </a:solidFill>
              <a:latin typeface="Arial Bold"/>
            </a:endParaRPr>
          </a:p>
        </p:txBody>
      </p:sp>
    </p:spTree>
    <p:extLst>
      <p:ext uri="{BB962C8B-B14F-4D97-AF65-F5344CB8AC3E}">
        <p14:creationId xmlns:p14="http://schemas.microsoft.com/office/powerpoint/2010/main" val="145646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endParaRPr lang="en-GB" dirty="0"/>
            </a:p>
          </p:txBody>
        </p:sp>
        <p:sp>
          <p:nvSpPr>
            <p:cNvPr id="10" name="TextBox 10"/>
            <p:cNvSpPr txBox="1"/>
            <p:nvPr/>
          </p:nvSpPr>
          <p:spPr>
            <a:xfrm>
              <a:off x="0" y="-47625"/>
              <a:ext cx="741025" cy="785666"/>
            </a:xfrm>
            <a:prstGeom prst="rect">
              <a:avLst/>
            </a:prstGeom>
          </p:spPr>
          <p:txBody>
            <a:bodyPr lIns="144956" tIns="144956" rIns="144956" bIns="144956" rtlCol="0" anchor="ctr"/>
            <a:lstStyle/>
            <a:p>
              <a:pPr algn="ctr">
                <a:lnSpc>
                  <a:spcPts val="1680"/>
                </a:lnSpc>
              </a:pPr>
              <a:endParaRPr dirty="0"/>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12" name="Freeform 12"/>
          <p:cNvSpPr/>
          <p:nvPr/>
        </p:nvSpPr>
        <p:spPr>
          <a:xfrm>
            <a:off x="13510071" y="3126692"/>
            <a:ext cx="3913226" cy="3766350"/>
          </a:xfrm>
          <a:custGeom>
            <a:avLst/>
            <a:gdLst/>
            <a:ahLst/>
            <a:cxnLst/>
            <a:rect l="l" t="t" r="r" b="b"/>
            <a:pathLst>
              <a:path w="2787970" h="2787970">
                <a:moveTo>
                  <a:pt x="0" y="0"/>
                </a:moveTo>
                <a:lnTo>
                  <a:pt x="2787970" y="0"/>
                </a:lnTo>
                <a:lnTo>
                  <a:pt x="2787970" y="2787970"/>
                </a:lnTo>
                <a:lnTo>
                  <a:pt x="0" y="2787970"/>
                </a:lnTo>
                <a:lnTo>
                  <a:pt x="0" y="0"/>
                </a:lnTo>
                <a:close/>
              </a:path>
            </a:pathLst>
          </a:custGeom>
          <a:blipFill>
            <a:blip r:embed="rId3"/>
            <a:stretch>
              <a:fillRect/>
            </a:stretch>
          </a:blipFill>
        </p:spPr>
        <p:txBody>
          <a:bodyPr/>
          <a:lstStyle/>
          <a:p>
            <a:endParaRPr lang="en-GB" dirty="0"/>
          </a:p>
        </p:txBody>
      </p:sp>
      <p:sp>
        <p:nvSpPr>
          <p:cNvPr id="14" name="TextBox 14"/>
          <p:cNvSpPr txBox="1"/>
          <p:nvPr/>
        </p:nvSpPr>
        <p:spPr>
          <a:xfrm>
            <a:off x="1028700" y="2072788"/>
            <a:ext cx="11994729" cy="7201139"/>
          </a:xfrm>
          <a:prstGeom prst="rect">
            <a:avLst/>
          </a:prstGeom>
        </p:spPr>
        <p:txBody>
          <a:bodyPr lIns="0" tIns="0" rIns="0" bIns="0" rtlCol="0" anchor="t">
            <a:spAutoFit/>
          </a:bodyPr>
          <a:lstStyle/>
          <a:p>
            <a:pPr>
              <a:lnSpc>
                <a:spcPts val="6326"/>
              </a:lnSpc>
            </a:pPr>
            <a:r>
              <a:rPr lang="en-US" sz="4519" dirty="0">
                <a:solidFill>
                  <a:srgbClr val="E16B2C"/>
                </a:solidFill>
                <a:latin typeface="Arial Bold"/>
              </a:rPr>
              <a:t>What are HTQs?</a:t>
            </a:r>
          </a:p>
          <a:p>
            <a:pPr>
              <a:lnSpc>
                <a:spcPts val="6326"/>
              </a:lnSpc>
            </a:pPr>
            <a:r>
              <a:rPr lang="en-GB" sz="4519" dirty="0">
                <a:solidFill>
                  <a:srgbClr val="121413"/>
                </a:solidFill>
                <a:latin typeface="Arial Bold"/>
              </a:rPr>
              <a:t>The HTQ quality mark shows that your higher education course has been approved as meeting standards set by industry. HTQs are a great way to get the skills employers want - a route to well-paid, secure and sustainable jobs. They can be studied full or part time, depending on the course.</a:t>
            </a:r>
            <a:endParaRPr lang="en-US" sz="4519" dirty="0">
              <a:solidFill>
                <a:srgbClr val="121413"/>
              </a:solidFill>
              <a:latin typeface="Arial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grpSp>
        <p:nvGrpSpPr>
          <p:cNvPr id="8" name="Group 8"/>
          <p:cNvGrpSpPr/>
          <p:nvPr/>
        </p:nvGrpSpPr>
        <p:grpSpPr>
          <a:xfrm>
            <a:off x="5330175" y="1790334"/>
            <a:ext cx="7136709" cy="7107970"/>
            <a:chOff x="0" y="0"/>
            <a:chExt cx="741025" cy="738041"/>
          </a:xfrm>
        </p:grpSpPr>
        <p:sp>
          <p:nvSpPr>
            <p:cNvPr id="9" name="Freeform 9"/>
            <p:cNvSpPr/>
            <p:nvPr/>
          </p:nvSpPr>
          <p:spPr>
            <a:xfrm>
              <a:off x="0" y="0"/>
              <a:ext cx="741025" cy="738041"/>
            </a:xfrm>
            <a:custGeom>
              <a:avLst/>
              <a:gdLst/>
              <a:ahLst/>
              <a:cxnLst/>
              <a:rect l="l" t="t" r="r" b="b"/>
              <a:pathLst>
                <a:path w="741025" h="738041">
                  <a:moveTo>
                    <a:pt x="40138" y="0"/>
                  </a:moveTo>
                  <a:lnTo>
                    <a:pt x="700887" y="0"/>
                  </a:lnTo>
                  <a:cubicBezTo>
                    <a:pt x="723055" y="0"/>
                    <a:pt x="741025" y="17970"/>
                    <a:pt x="741025" y="40138"/>
                  </a:cubicBezTo>
                  <a:lnTo>
                    <a:pt x="741025" y="697903"/>
                  </a:lnTo>
                  <a:cubicBezTo>
                    <a:pt x="741025" y="720071"/>
                    <a:pt x="723055" y="738041"/>
                    <a:pt x="700887" y="738041"/>
                  </a:cubicBezTo>
                  <a:lnTo>
                    <a:pt x="40138" y="738041"/>
                  </a:lnTo>
                  <a:cubicBezTo>
                    <a:pt x="17970" y="738041"/>
                    <a:pt x="0" y="720071"/>
                    <a:pt x="0" y="697903"/>
                  </a:cubicBezTo>
                  <a:lnTo>
                    <a:pt x="0" y="40138"/>
                  </a:lnTo>
                  <a:cubicBezTo>
                    <a:pt x="0" y="17970"/>
                    <a:pt x="17970" y="0"/>
                    <a:pt x="40138" y="0"/>
                  </a:cubicBezTo>
                  <a:close/>
                </a:path>
              </a:pathLst>
            </a:custGeom>
            <a:solidFill>
              <a:srgbClr val="FFFFFF"/>
            </a:solidFill>
          </p:spPr>
          <p:txBody>
            <a:bodyPr/>
            <a:lstStyle/>
            <a:p>
              <a:endParaRPr lang="en-GB" dirty="0"/>
            </a:p>
          </p:txBody>
        </p:sp>
        <p:sp>
          <p:nvSpPr>
            <p:cNvPr id="10" name="TextBox 10"/>
            <p:cNvSpPr txBox="1"/>
            <p:nvPr/>
          </p:nvSpPr>
          <p:spPr>
            <a:xfrm>
              <a:off x="0" y="-47625"/>
              <a:ext cx="741025" cy="785666"/>
            </a:xfrm>
            <a:prstGeom prst="rect">
              <a:avLst/>
            </a:prstGeom>
          </p:spPr>
          <p:txBody>
            <a:bodyPr lIns="144956" tIns="144956" rIns="144956" bIns="144956" rtlCol="0" anchor="ctr"/>
            <a:lstStyle/>
            <a:p>
              <a:pPr algn="ctr">
                <a:lnSpc>
                  <a:spcPts val="1680"/>
                </a:lnSpc>
              </a:pPr>
              <a:endParaRPr dirty="0"/>
            </a:p>
          </p:txBody>
        </p:sp>
      </p:grpSp>
      <p:sp>
        <p:nvSpPr>
          <p:cNvPr id="11" name="Freeform 11"/>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4">
              <a:alphaModFix amt="9999"/>
            </a:blip>
            <a:stretch>
              <a:fillRect/>
            </a:stretch>
          </a:blipFill>
        </p:spPr>
        <p:txBody>
          <a:bodyPr/>
          <a:lstStyle/>
          <a:p>
            <a:endParaRPr lang="en-GB" dirty="0"/>
          </a:p>
        </p:txBody>
      </p:sp>
      <p:pic>
        <p:nvPicPr>
          <p:cNvPr id="13" name="Online Media 5" title="Higher Technical Qualifications">
            <a:hlinkClick r:id="" action="ppaction://media"/>
            <a:extLst>
              <a:ext uri="{FF2B5EF4-FFF2-40B4-BE49-F238E27FC236}">
                <a16:creationId xmlns:a16="http://schemas.microsoft.com/office/drawing/2014/main" id="{E13BA6B4-4A2D-B6DF-3FE5-F86C3C5CEB24}"/>
              </a:ext>
            </a:extLst>
          </p:cNvPr>
          <p:cNvPicPr>
            <a:picLocks noRot="1" noChangeAspect="1"/>
          </p:cNvPicPr>
          <p:nvPr>
            <a:videoFile r:link="rId1"/>
          </p:nvPr>
        </p:nvPicPr>
        <p:blipFill>
          <a:blip r:embed="rId5"/>
          <a:stretch>
            <a:fillRect/>
          </a:stretch>
        </p:blipFill>
        <p:spPr>
          <a:xfrm>
            <a:off x="2216625" y="1551969"/>
            <a:ext cx="13854750" cy="7660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9" name="Freeform 9"/>
          <p:cNvSpPr/>
          <p:nvPr/>
        </p:nvSpPr>
        <p:spPr>
          <a:xfrm>
            <a:off x="15324961" y="2842259"/>
            <a:ext cx="2231886" cy="2409385"/>
          </a:xfrm>
          <a:custGeom>
            <a:avLst/>
            <a:gdLst/>
            <a:ahLst/>
            <a:cxnLst/>
            <a:rect l="l" t="t" r="r" b="b"/>
            <a:pathLst>
              <a:path w="2231886" h="2409385">
                <a:moveTo>
                  <a:pt x="0" y="0"/>
                </a:moveTo>
                <a:lnTo>
                  <a:pt x="2231886" y="0"/>
                </a:lnTo>
                <a:lnTo>
                  <a:pt x="2231886" y="2409385"/>
                </a:lnTo>
                <a:lnTo>
                  <a:pt x="0" y="2409385"/>
                </a:lnTo>
                <a:lnTo>
                  <a:pt x="0" y="0"/>
                </a:lnTo>
                <a:close/>
              </a:path>
            </a:pathLst>
          </a:custGeom>
          <a:blipFill>
            <a:blip r:embed="rId3"/>
            <a:stretch>
              <a:fillRect l="-57564" r="-5076"/>
            </a:stretch>
          </a:blipFill>
        </p:spPr>
        <p:txBody>
          <a:bodyPr/>
          <a:lstStyle/>
          <a:p>
            <a:endParaRPr lang="en-GB" dirty="0"/>
          </a:p>
        </p:txBody>
      </p:sp>
      <p:sp>
        <p:nvSpPr>
          <p:cNvPr id="10" name="Freeform 10"/>
          <p:cNvSpPr/>
          <p:nvPr/>
        </p:nvSpPr>
        <p:spPr>
          <a:xfrm>
            <a:off x="734938" y="2842259"/>
            <a:ext cx="2321669" cy="2236665"/>
          </a:xfrm>
          <a:custGeom>
            <a:avLst/>
            <a:gdLst/>
            <a:ahLst/>
            <a:cxnLst/>
            <a:rect l="l" t="t" r="r" b="b"/>
            <a:pathLst>
              <a:path w="2321669" h="2236665">
                <a:moveTo>
                  <a:pt x="0" y="0"/>
                </a:moveTo>
                <a:lnTo>
                  <a:pt x="2321669" y="0"/>
                </a:lnTo>
                <a:lnTo>
                  <a:pt x="2321669" y="2236666"/>
                </a:lnTo>
                <a:lnTo>
                  <a:pt x="0" y="2236666"/>
                </a:lnTo>
                <a:lnTo>
                  <a:pt x="0" y="0"/>
                </a:lnTo>
                <a:close/>
              </a:path>
            </a:pathLst>
          </a:custGeom>
          <a:blipFill>
            <a:blip r:embed="rId4"/>
            <a:stretch>
              <a:fillRect l="-44327"/>
            </a:stretch>
          </a:blipFill>
        </p:spPr>
        <p:txBody>
          <a:bodyPr/>
          <a:lstStyle/>
          <a:p>
            <a:endParaRPr lang="en-GB" dirty="0"/>
          </a:p>
        </p:txBody>
      </p:sp>
      <p:sp>
        <p:nvSpPr>
          <p:cNvPr id="11" name="Freeform 11"/>
          <p:cNvSpPr/>
          <p:nvPr/>
        </p:nvSpPr>
        <p:spPr>
          <a:xfrm>
            <a:off x="734938" y="6241317"/>
            <a:ext cx="2321669" cy="2254179"/>
          </a:xfrm>
          <a:custGeom>
            <a:avLst/>
            <a:gdLst/>
            <a:ahLst/>
            <a:cxnLst/>
            <a:rect l="l" t="t" r="r" b="b"/>
            <a:pathLst>
              <a:path w="2321669" h="2254179">
                <a:moveTo>
                  <a:pt x="0" y="0"/>
                </a:moveTo>
                <a:lnTo>
                  <a:pt x="2321669" y="0"/>
                </a:lnTo>
                <a:lnTo>
                  <a:pt x="2321669" y="2254179"/>
                </a:lnTo>
                <a:lnTo>
                  <a:pt x="0" y="2254179"/>
                </a:lnTo>
                <a:lnTo>
                  <a:pt x="0" y="0"/>
                </a:lnTo>
                <a:close/>
              </a:path>
            </a:pathLst>
          </a:custGeom>
          <a:blipFill>
            <a:blip r:embed="rId5"/>
            <a:stretch>
              <a:fillRect r="-45730"/>
            </a:stretch>
          </a:blipFill>
        </p:spPr>
        <p:txBody>
          <a:bodyPr/>
          <a:lstStyle/>
          <a:p>
            <a:endParaRPr lang="en-GB" dirty="0"/>
          </a:p>
        </p:txBody>
      </p:sp>
      <p:sp>
        <p:nvSpPr>
          <p:cNvPr id="12" name="TextBox 12"/>
          <p:cNvSpPr txBox="1"/>
          <p:nvPr/>
        </p:nvSpPr>
        <p:spPr>
          <a:xfrm>
            <a:off x="838200" y="1433869"/>
            <a:ext cx="11994729" cy="737831"/>
          </a:xfrm>
          <a:prstGeom prst="rect">
            <a:avLst/>
          </a:prstGeom>
        </p:spPr>
        <p:txBody>
          <a:bodyPr lIns="0" tIns="0" rIns="0" bIns="0" rtlCol="0" anchor="t">
            <a:spAutoFit/>
          </a:bodyPr>
          <a:lstStyle/>
          <a:p>
            <a:pPr>
              <a:lnSpc>
                <a:spcPts val="6326"/>
              </a:lnSpc>
              <a:spcBef>
                <a:spcPct val="0"/>
              </a:spcBef>
            </a:pPr>
            <a:r>
              <a:rPr lang="en-US" sz="4519" dirty="0">
                <a:solidFill>
                  <a:srgbClr val="E16B2C"/>
                </a:solidFill>
                <a:latin typeface="Arial Bold"/>
              </a:rPr>
              <a:t>Which HTQs are available?</a:t>
            </a:r>
          </a:p>
        </p:txBody>
      </p:sp>
      <p:sp>
        <p:nvSpPr>
          <p:cNvPr id="13" name="Freeform 13"/>
          <p:cNvSpPr/>
          <p:nvPr/>
        </p:nvSpPr>
        <p:spPr>
          <a:xfrm>
            <a:off x="15341174" y="6760713"/>
            <a:ext cx="2215673" cy="2042432"/>
          </a:xfrm>
          <a:custGeom>
            <a:avLst/>
            <a:gdLst/>
            <a:ahLst/>
            <a:cxnLst/>
            <a:rect l="l" t="t" r="r" b="b"/>
            <a:pathLst>
              <a:path w="2215673" h="2042432">
                <a:moveTo>
                  <a:pt x="0" y="0"/>
                </a:moveTo>
                <a:lnTo>
                  <a:pt x="2215673" y="0"/>
                </a:lnTo>
                <a:lnTo>
                  <a:pt x="2215673" y="2042431"/>
                </a:lnTo>
                <a:lnTo>
                  <a:pt x="0" y="2042431"/>
                </a:lnTo>
                <a:lnTo>
                  <a:pt x="0" y="0"/>
                </a:lnTo>
                <a:close/>
              </a:path>
            </a:pathLst>
          </a:custGeom>
          <a:blipFill>
            <a:blip r:embed="rId6"/>
            <a:stretch>
              <a:fillRect l="-71257" t="-2655" r="-55086" b="-9986"/>
            </a:stretch>
          </a:blipFill>
        </p:spPr>
        <p:txBody>
          <a:bodyPr/>
          <a:lstStyle/>
          <a:p>
            <a:endParaRPr lang="en-GB" dirty="0"/>
          </a:p>
        </p:txBody>
      </p:sp>
      <p:pic>
        <p:nvPicPr>
          <p:cNvPr id="15" name="Picture 14">
            <a:extLst>
              <a:ext uri="{FF2B5EF4-FFF2-40B4-BE49-F238E27FC236}">
                <a16:creationId xmlns:a16="http://schemas.microsoft.com/office/drawing/2014/main" id="{221EDAF1-7A2C-F7EB-03E9-C3EC391DF637}"/>
              </a:ext>
            </a:extLst>
          </p:cNvPr>
          <p:cNvPicPr>
            <a:picLocks noChangeAspect="1"/>
          </p:cNvPicPr>
          <p:nvPr/>
        </p:nvPicPr>
        <p:blipFill>
          <a:blip r:embed="rId7"/>
          <a:stretch>
            <a:fillRect/>
          </a:stretch>
        </p:blipFill>
        <p:spPr>
          <a:xfrm>
            <a:off x="4953000" y="2171700"/>
            <a:ext cx="8896340" cy="72263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43829"/>
            <a:ext cx="18288000" cy="643171"/>
            <a:chOff x="0" y="0"/>
            <a:chExt cx="6554006" cy="230498"/>
          </a:xfrm>
        </p:grpSpPr>
        <p:sp>
          <p:nvSpPr>
            <p:cNvPr id="3" name="Freeform 3"/>
            <p:cNvSpPr/>
            <p:nvPr/>
          </p:nvSpPr>
          <p:spPr>
            <a:xfrm>
              <a:off x="0" y="0"/>
              <a:ext cx="6554006" cy="230498"/>
            </a:xfrm>
            <a:custGeom>
              <a:avLst/>
              <a:gdLst/>
              <a:ahLst/>
              <a:cxnLst/>
              <a:rect l="l" t="t" r="r" b="b"/>
              <a:pathLst>
                <a:path w="6554006" h="230498">
                  <a:moveTo>
                    <a:pt x="0" y="0"/>
                  </a:moveTo>
                  <a:lnTo>
                    <a:pt x="6554006" y="0"/>
                  </a:lnTo>
                  <a:lnTo>
                    <a:pt x="6554006" y="230498"/>
                  </a:lnTo>
                  <a:lnTo>
                    <a:pt x="0" y="230498"/>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4" name="TextBox 4"/>
            <p:cNvSpPr txBox="1"/>
            <p:nvPr/>
          </p:nvSpPr>
          <p:spPr>
            <a:xfrm>
              <a:off x="0" y="-28575"/>
              <a:ext cx="6554006" cy="259073"/>
            </a:xfrm>
            <a:prstGeom prst="rect">
              <a:avLst/>
            </a:prstGeom>
          </p:spPr>
          <p:txBody>
            <a:bodyPr lIns="50800" tIns="50800" rIns="50800" bIns="50800" rtlCol="0" anchor="ctr"/>
            <a:lstStyle/>
            <a:p>
              <a:pPr algn="ctr">
                <a:lnSpc>
                  <a:spcPts val="1960"/>
                </a:lnSpc>
              </a:pPr>
              <a:endParaRPr dirty="0"/>
            </a:p>
          </p:txBody>
        </p:sp>
      </p:grpSp>
      <p:grpSp>
        <p:nvGrpSpPr>
          <p:cNvPr id="5" name="Group 5"/>
          <p:cNvGrpSpPr/>
          <p:nvPr/>
        </p:nvGrpSpPr>
        <p:grpSpPr>
          <a:xfrm>
            <a:off x="0" y="-9525"/>
            <a:ext cx="18454931" cy="1342716"/>
            <a:chOff x="0" y="0"/>
            <a:chExt cx="6613831" cy="481199"/>
          </a:xfrm>
        </p:grpSpPr>
        <p:sp>
          <p:nvSpPr>
            <p:cNvPr id="6" name="Freeform 6"/>
            <p:cNvSpPr/>
            <p:nvPr/>
          </p:nvSpPr>
          <p:spPr>
            <a:xfrm>
              <a:off x="0" y="0"/>
              <a:ext cx="6613830" cy="481199"/>
            </a:xfrm>
            <a:custGeom>
              <a:avLst/>
              <a:gdLst/>
              <a:ahLst/>
              <a:cxnLst/>
              <a:rect l="l" t="t" r="r" b="b"/>
              <a:pathLst>
                <a:path w="6613830" h="481199">
                  <a:moveTo>
                    <a:pt x="0" y="0"/>
                  </a:moveTo>
                  <a:lnTo>
                    <a:pt x="6613830" y="0"/>
                  </a:lnTo>
                  <a:lnTo>
                    <a:pt x="6613830" y="481199"/>
                  </a:lnTo>
                  <a:lnTo>
                    <a:pt x="0" y="481199"/>
                  </a:lnTo>
                  <a:close/>
                </a:path>
              </a:pathLst>
            </a:custGeom>
            <a:gradFill rotWithShape="1">
              <a:gsLst>
                <a:gs pos="0">
                  <a:srgbClr val="FFDE59">
                    <a:alpha val="100000"/>
                  </a:srgbClr>
                </a:gs>
                <a:gs pos="100000">
                  <a:srgbClr val="FF914D">
                    <a:alpha val="100000"/>
                  </a:srgbClr>
                </a:gs>
              </a:gsLst>
              <a:lin ang="0"/>
            </a:gradFill>
          </p:spPr>
          <p:txBody>
            <a:bodyPr/>
            <a:lstStyle/>
            <a:p>
              <a:endParaRPr lang="en-GB" dirty="0"/>
            </a:p>
          </p:txBody>
        </p:sp>
        <p:sp>
          <p:nvSpPr>
            <p:cNvPr id="7" name="TextBox 7"/>
            <p:cNvSpPr txBox="1"/>
            <p:nvPr/>
          </p:nvSpPr>
          <p:spPr>
            <a:xfrm>
              <a:off x="0" y="-47625"/>
              <a:ext cx="6613831" cy="528824"/>
            </a:xfrm>
            <a:prstGeom prst="rect">
              <a:avLst/>
            </a:prstGeom>
          </p:spPr>
          <p:txBody>
            <a:bodyPr lIns="50800" tIns="50800" rIns="50800" bIns="50800" rtlCol="0" anchor="ctr"/>
            <a:lstStyle/>
            <a:p>
              <a:pPr algn="ctr">
                <a:lnSpc>
                  <a:spcPts val="1679"/>
                </a:lnSpc>
              </a:pPr>
              <a:endParaRPr dirty="0"/>
            </a:p>
          </p:txBody>
        </p:sp>
      </p:grpSp>
      <p:sp>
        <p:nvSpPr>
          <p:cNvPr id="8" name="Freeform 8"/>
          <p:cNvSpPr/>
          <p:nvPr/>
        </p:nvSpPr>
        <p:spPr>
          <a:xfrm>
            <a:off x="5721667" y="2167456"/>
            <a:ext cx="6353726" cy="6353726"/>
          </a:xfrm>
          <a:custGeom>
            <a:avLst/>
            <a:gdLst/>
            <a:ahLst/>
            <a:cxnLst/>
            <a:rect l="l" t="t" r="r" b="b"/>
            <a:pathLst>
              <a:path w="6353726" h="6353726">
                <a:moveTo>
                  <a:pt x="0" y="0"/>
                </a:moveTo>
                <a:lnTo>
                  <a:pt x="6353726" y="0"/>
                </a:lnTo>
                <a:lnTo>
                  <a:pt x="6353726" y="6353725"/>
                </a:lnTo>
                <a:lnTo>
                  <a:pt x="0" y="6353725"/>
                </a:lnTo>
                <a:lnTo>
                  <a:pt x="0" y="0"/>
                </a:lnTo>
                <a:close/>
              </a:path>
            </a:pathLst>
          </a:custGeom>
          <a:blipFill>
            <a:blip r:embed="rId3">
              <a:alphaModFix amt="9999"/>
            </a:blip>
            <a:stretch>
              <a:fillRect/>
            </a:stretch>
          </a:blipFill>
        </p:spPr>
        <p:txBody>
          <a:bodyPr/>
          <a:lstStyle/>
          <a:p>
            <a:endParaRPr lang="en-GB" dirty="0"/>
          </a:p>
        </p:txBody>
      </p:sp>
      <p:sp>
        <p:nvSpPr>
          <p:cNvPr id="9" name="TextBox 9"/>
          <p:cNvSpPr txBox="1"/>
          <p:nvPr/>
        </p:nvSpPr>
        <p:spPr>
          <a:xfrm>
            <a:off x="1028700" y="1557932"/>
            <a:ext cx="15659100" cy="8009052"/>
          </a:xfrm>
          <a:prstGeom prst="rect">
            <a:avLst/>
          </a:prstGeom>
        </p:spPr>
        <p:txBody>
          <a:bodyPr wrap="square" lIns="0" tIns="0" rIns="0" bIns="0" rtlCol="0" anchor="t">
            <a:spAutoFit/>
          </a:bodyPr>
          <a:lstStyle/>
          <a:p>
            <a:pPr>
              <a:lnSpc>
                <a:spcPts val="6326"/>
              </a:lnSpc>
            </a:pPr>
            <a:r>
              <a:rPr lang="en-US" sz="4519" dirty="0">
                <a:solidFill>
                  <a:srgbClr val="E16B2C"/>
                </a:solidFill>
                <a:latin typeface="Arial Bold"/>
              </a:rPr>
              <a:t>Who can take an HTQ?</a:t>
            </a:r>
          </a:p>
          <a:p>
            <a:pPr>
              <a:lnSpc>
                <a:spcPts val="6326"/>
              </a:lnSpc>
            </a:pPr>
            <a:r>
              <a:rPr lang="en-US" sz="4519" dirty="0">
                <a:solidFill>
                  <a:srgbClr val="121413"/>
                </a:solidFill>
                <a:latin typeface="Arial Bold"/>
              </a:rPr>
              <a:t>HTQs teach specialist skills and you must have completed a level 3 qualification, such as A-levels, T Levels, BTECs or some advanced apprenticeships.</a:t>
            </a:r>
          </a:p>
          <a:p>
            <a:pPr>
              <a:lnSpc>
                <a:spcPts val="6326"/>
              </a:lnSpc>
            </a:pPr>
            <a:endParaRPr lang="en-US" sz="4519" dirty="0">
              <a:solidFill>
                <a:srgbClr val="121413"/>
              </a:solidFill>
              <a:latin typeface="Arial Bold"/>
            </a:endParaRPr>
          </a:p>
          <a:p>
            <a:pPr>
              <a:lnSpc>
                <a:spcPts val="6326"/>
              </a:lnSpc>
            </a:pPr>
            <a:r>
              <a:rPr lang="en-US" sz="4519" dirty="0">
                <a:solidFill>
                  <a:srgbClr val="121413"/>
                </a:solidFill>
                <a:latin typeface="Arial Bold"/>
              </a:rPr>
              <a:t>You can apply for HTQs while you are still at school. </a:t>
            </a:r>
          </a:p>
          <a:p>
            <a:pPr>
              <a:lnSpc>
                <a:spcPts val="6326"/>
              </a:lnSpc>
            </a:pPr>
            <a:endParaRPr lang="en-US" sz="4519" dirty="0">
              <a:solidFill>
                <a:srgbClr val="121413"/>
              </a:solidFill>
              <a:latin typeface="Arial Bold"/>
            </a:endParaRPr>
          </a:p>
          <a:p>
            <a:pPr>
              <a:lnSpc>
                <a:spcPts val="6326"/>
              </a:lnSpc>
            </a:pPr>
            <a:r>
              <a:rPr lang="en-US" sz="4519" dirty="0">
                <a:solidFill>
                  <a:srgbClr val="121413"/>
                </a:solidFill>
                <a:latin typeface="Arial Bold"/>
              </a:rPr>
              <a:t>They are also suitable for anyone looking to upskill or retrain. </a:t>
            </a:r>
          </a:p>
          <a:p>
            <a:pPr>
              <a:lnSpc>
                <a:spcPts val="6326"/>
              </a:lnSpc>
              <a:spcBef>
                <a:spcPct val="0"/>
              </a:spcBef>
            </a:pPr>
            <a:endParaRPr lang="en-US" sz="4519" dirty="0">
              <a:solidFill>
                <a:srgbClr val="121413"/>
              </a:solidFill>
              <a:latin typeface="Arial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2c260b-7b8b-4528-a165-310b68aa19c0" xsi:nil="true"/>
    <Location xmlns="01cdd075-c344-4c65-8551-ba9dc45e0196" xsi:nil="true"/>
    <lcf76f155ced4ddcb4097134ff3c332f xmlns="01cdd075-c344-4c65-8551-ba9dc45e01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853A2B-AEE1-4CCD-8B96-48A0348118A0}">
  <ds:schemaRefs>
    <ds:schemaRef ds:uri="http://schemas.microsoft.com/sharepoint/v3/contenttype/forms"/>
  </ds:schemaRefs>
</ds:datastoreItem>
</file>

<file path=customXml/itemProps2.xml><?xml version="1.0" encoding="utf-8"?>
<ds:datastoreItem xmlns:ds="http://schemas.openxmlformats.org/officeDocument/2006/customXml" ds:itemID="{5BAC118D-3D0C-4C2E-AC85-B3B21D464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1EFBAE-9937-4B9C-AAD2-B6ED2CFA125D}">
  <ds:schemaRefs>
    <ds:schemaRef ds:uri="6c2c260b-7b8b-4528-a165-310b68aa19c0"/>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01cdd075-c344-4c65-8551-ba9dc45e019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1165</TotalTime>
  <Words>1961</Words>
  <Application>Microsoft Office PowerPoint</Application>
  <PresentationFormat>Custom</PresentationFormat>
  <Paragraphs>151</Paragraphs>
  <Slides>19</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Wingdings</vt:lpstr>
      <vt:lpstr>Calibri Light</vt:lpstr>
      <vt:lpstr>Montserrat 1</vt:lpstr>
      <vt:lpstr>Calibri</vt:lpstr>
      <vt:lpstr>Arial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HTQs slide deck</dc:title>
  <dc:creator>Helen Twomey</dc:creator>
  <cp:lastModifiedBy>Helen Twomey</cp:lastModifiedBy>
  <cp:revision>9</cp:revision>
  <cp:lastPrinted>2023-12-18T14:52:07Z</cp:lastPrinted>
  <dcterms:created xsi:type="dcterms:W3CDTF">2006-08-16T00:00:00Z</dcterms:created>
  <dcterms:modified xsi:type="dcterms:W3CDTF">2024-01-16T09:14:06Z</dcterms:modified>
  <dc:identifier>DAF0tAYcNO4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DfeOrganisationalUnit">
    <vt:lpwstr>2;#Higher and Further Education Group|8e4de78d-00ab-41fd-818b-e7393d959bab</vt:lpwstr>
  </property>
  <property fmtid="{D5CDD505-2E9C-101B-9397-08002B2CF9AE}" pid="4" name="lcf76f155ced4ddcb4097134ff3c332f">
    <vt:lpwstr/>
  </property>
  <property fmtid="{D5CDD505-2E9C-101B-9397-08002B2CF9AE}" pid="5" name="DfeRights:ProtectiveMarking">
    <vt:lpwstr>1;#Official|0884c477-2e62-47ea-b19c-5af6e91124c5</vt:lpwstr>
  </property>
  <property fmtid="{D5CDD505-2E9C-101B-9397-08002B2CF9AE}" pid="6" name="DfeSubject">
    <vt:lpwstr/>
  </property>
  <property fmtid="{D5CDD505-2E9C-101B-9397-08002B2CF9AE}" pid="7" name="DfeOwner">
    <vt:lpwstr>3;#DfE|a484111e-5b24-4ad9-9778-c536c8c88985</vt:lpwstr>
  </property>
  <property fmtid="{D5CDD505-2E9C-101B-9397-08002B2CF9AE}" pid="8" name="ContentTypeId">
    <vt:lpwstr>0x010100447A01B3A3E01C46B68A68956A53F376</vt:lpwstr>
  </property>
</Properties>
</file>