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4630400" cy="8229600"/>
  <p:notesSz cx="6858000" cy="9144000"/>
  <p:embeddedFontLst>
    <p:embeddedFont>
      <p:font typeface="Arimo" panose="020B0604020202020204" charset="0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Montserrat 1" panose="020B0604020202020204" charset="0"/>
      <p:regular r:id="rId17"/>
    </p:embeddedFont>
    <p:embeddedFont>
      <p:font typeface="Montserrat 2" panose="020B0604020202020204" charset="0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1A3F5-D579-486C-88FF-64069A86F45C}" v="2" dt="2022-02-28T14:03:42.929"/>
    <p1510:client id="{B8DA3A59-13BE-413C-A93E-4B769EE6843F}" v="3" dt="2022-02-28T11:19:57.8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7" d="100"/>
          <a:sy n="87" d="100"/>
        </p:scale>
        <p:origin x="20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cia Pascall" userId="f48d9b52-e07b-4665-86be-07889693307c" providerId="ADAL" clId="{1441A3F5-D579-486C-88FF-64069A86F45C}"/>
    <pc:docChg chg="custSel modSld">
      <pc:chgData name="Alicia Pascall" userId="f48d9b52-e07b-4665-86be-07889693307c" providerId="ADAL" clId="{1441A3F5-D579-486C-88FF-64069A86F45C}" dt="2022-02-28T14:03:42.929" v="3"/>
      <pc:docMkLst>
        <pc:docMk/>
      </pc:docMkLst>
      <pc:sldChg chg="modSp mod">
        <pc:chgData name="Alicia Pascall" userId="f48d9b52-e07b-4665-86be-07889693307c" providerId="ADAL" clId="{1441A3F5-D579-486C-88FF-64069A86F45C}" dt="2022-02-28T14:03:42.929" v="3"/>
        <pc:sldMkLst>
          <pc:docMk/>
          <pc:sldMk cId="0" sldId="259"/>
        </pc:sldMkLst>
        <pc:picChg chg="mod">
          <ac:chgData name="Alicia Pascall" userId="f48d9b52-e07b-4665-86be-07889693307c" providerId="ADAL" clId="{1441A3F5-D579-486C-88FF-64069A86F45C}" dt="2022-02-28T14:03:42.929" v="3"/>
          <ac:picMkLst>
            <pc:docMk/>
            <pc:sldMk cId="0" sldId="259"/>
            <ac:picMk id="19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hyperlink" Target="https://amazingapprenticeships.com/resource/frankie-ms-electrical-apprentice-story-fil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mazingapprenticeships.com/resource/think-apprenticeships-films-full-collection/" TargetMode="Externa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0"/>
          <p:cNvSpPr txBox="1"/>
          <p:nvPr/>
        </p:nvSpPr>
        <p:spPr>
          <a:xfrm rot="-609916">
            <a:off x="686454" y="5322050"/>
            <a:ext cx="8744782" cy="12907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457"/>
              </a:lnSpc>
            </a:pPr>
            <a:r>
              <a:rPr lang="en-US" sz="7469">
                <a:solidFill>
                  <a:srgbClr val="FFFFFF"/>
                </a:solidFill>
                <a:latin typeface="Bushcraft"/>
              </a:rPr>
              <a:t>APPRENTICE STORY:</a:t>
            </a:r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625430" y="5891640"/>
            <a:ext cx="2759399" cy="2077442"/>
          </a:xfrm>
          <a:prstGeom prst="rect">
            <a:avLst/>
          </a:prstGeom>
        </p:spPr>
      </p:pic>
      <p:pic>
        <p:nvPicPr>
          <p:cNvPr id="14" name="Picture 1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925B13C-DC48-43DB-B008-0888C39FCE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8EEC3A4D-A574-473A-B969-00036B15A2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702651" y="2341532"/>
            <a:ext cx="5225098" cy="3546535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4331094" y="6202151"/>
            <a:ext cx="5968213" cy="412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 1"/>
              </a:rPr>
              <a:t>How many trades jobs do you know?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picture containing text&#10;&#10;Description automatically generated">
            <a:extLst>
              <a:ext uri="{FF2B5EF4-FFF2-40B4-BE49-F238E27FC236}">
                <a16:creationId xmlns:a16="http://schemas.microsoft.com/office/drawing/2014/main" id="{471FA9BA-1D9B-42B2-992B-CDE5184FF7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l="20194" t="4266" r="27938"/>
          <a:stretch>
            <a:fillRect/>
          </a:stretch>
        </p:blipFill>
        <p:spPr>
          <a:xfrm>
            <a:off x="6452530" y="1917765"/>
            <a:ext cx="4149040" cy="4069985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230000" y="1674814"/>
            <a:ext cx="4529023" cy="543211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1763877">
            <a:off x="3300243" y="5683071"/>
            <a:ext cx="2484408" cy="701845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4071246" flipH="1">
            <a:off x="10667752" y="4670682"/>
            <a:ext cx="2484408" cy="701845"/>
          </a:xfrm>
          <a:prstGeom prst="rect">
            <a:avLst/>
          </a:prstGeom>
        </p:spPr>
      </p:pic>
      <p:sp>
        <p:nvSpPr>
          <p:cNvPr id="24" name="TextBox 24"/>
          <p:cNvSpPr txBox="1"/>
          <p:nvPr/>
        </p:nvSpPr>
        <p:spPr>
          <a:xfrm>
            <a:off x="711695" y="3713049"/>
            <a:ext cx="5407040" cy="21485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 2"/>
              </a:rPr>
              <a:t>Work your way through the worksheet and answer the questions about his apprentice story. </a:t>
            </a:r>
          </a:p>
          <a:p>
            <a:pPr>
              <a:lnSpc>
                <a:spcPts val="3423"/>
              </a:lnSpc>
            </a:pPr>
            <a:endParaRPr lang="en-US" sz="2445" dirty="0">
              <a:solidFill>
                <a:srgbClr val="3C3C3B"/>
              </a:solidFill>
              <a:latin typeface="Montserrat 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6230000" y="6199678"/>
            <a:ext cx="4529023" cy="8472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46"/>
              </a:lnSpc>
            </a:pPr>
            <a:r>
              <a:rPr lang="en-US" sz="4890">
                <a:solidFill>
                  <a:srgbClr val="99CA3B"/>
                </a:solidFill>
                <a:latin typeface="Bushcraft"/>
              </a:rPr>
              <a:t>Frankie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2C627B-9E38-4081-BF8F-3C8936A3D706}"/>
              </a:ext>
            </a:extLst>
          </p:cNvPr>
          <p:cNvSpPr txBox="1"/>
          <p:nvPr/>
        </p:nvSpPr>
        <p:spPr>
          <a:xfrm>
            <a:off x="609600" y="2432942"/>
            <a:ext cx="5187353" cy="9330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423"/>
              </a:lnSpc>
            </a:pPr>
            <a:r>
              <a:rPr lang="en-US" sz="2450" dirty="0">
                <a:solidFill>
                  <a:srgbClr val="3C3C3B"/>
                </a:solidFill>
                <a:latin typeface="Montserrat 2"/>
              </a:rPr>
              <a:t>We are now going to watch Frankie's film.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text&#10;&#10;Description automatically generated">
            <a:extLst>
              <a:ext uri="{FF2B5EF4-FFF2-40B4-BE49-F238E27FC236}">
                <a16:creationId xmlns:a16="http://schemas.microsoft.com/office/drawing/2014/main" id="{9DEAA522-D4E2-4125-8468-196455257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 t="1064"/>
          <a:stretch>
            <a:fillRect/>
          </a:stretch>
        </p:blipFill>
        <p:spPr>
          <a:xfrm>
            <a:off x="2344144" y="1400369"/>
            <a:ext cx="9942113" cy="6006271"/>
          </a:xfrm>
          <a:prstGeom prst="rect">
            <a:avLst/>
          </a:prstGeom>
        </p:spPr>
      </p:pic>
      <p:pic>
        <p:nvPicPr>
          <p:cNvPr id="19" name="Picture 19">
            <a:hlinkClick r:id="rId4"/>
          </p:cNvPr>
          <p:cNvPicPr>
            <a:picLocks noChangeAspect="1"/>
          </p:cNvPicPr>
          <p:nvPr/>
        </p:nvPicPr>
        <p:blipFill>
          <a:blip r:embed="rId5"/>
          <a:srcRect l="750" r="750"/>
          <a:stretch>
            <a:fillRect/>
          </a:stretch>
        </p:blipFill>
        <p:spPr>
          <a:xfrm>
            <a:off x="3775377" y="1744170"/>
            <a:ext cx="7133047" cy="455856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 picture containing text&#10;&#10;Description automatically generated">
            <a:extLst>
              <a:ext uri="{FF2B5EF4-FFF2-40B4-BE49-F238E27FC236}">
                <a16:creationId xmlns:a16="http://schemas.microsoft.com/office/drawing/2014/main" id="{B5EC2BA1-34C2-4568-B42D-C329B27114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814"/>
            <a:ext cx="14630399" cy="8229600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1398438" y="3193289"/>
            <a:ext cx="2132196" cy="2997816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11992843" y="2800087"/>
            <a:ext cx="1537791" cy="1537791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>
          <a:xfrm>
            <a:off x="1849503" y="2033571"/>
            <a:ext cx="11372515" cy="4566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03"/>
              </a:lnSpc>
            </a:pPr>
            <a:r>
              <a:rPr lang="en-US" sz="2645">
                <a:solidFill>
                  <a:srgbClr val="3C3C3B"/>
                </a:solidFill>
                <a:latin typeface="Montserrat 2"/>
              </a:rPr>
              <a:t>Worksheet Answers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595886" y="2652484"/>
            <a:ext cx="8888820" cy="6481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595"/>
              </a:lnSpc>
            </a:pPr>
            <a:r>
              <a:rPr lang="en-US" sz="1853" dirty="0">
                <a:solidFill>
                  <a:srgbClr val="3C3C3B"/>
                </a:solidFill>
                <a:latin typeface="Montserrat 2"/>
              </a:rPr>
              <a:t>Does Frankie start work at the same time every day?</a:t>
            </a:r>
          </a:p>
          <a:p>
            <a:pPr>
              <a:lnSpc>
                <a:spcPts val="2595"/>
              </a:lnSpc>
              <a:spcBef>
                <a:spcPct val="0"/>
              </a:spcBef>
            </a:pPr>
            <a:endParaRPr lang="en-US" sz="1853" dirty="0">
              <a:solidFill>
                <a:srgbClr val="3C3C3B"/>
              </a:solidFill>
              <a:latin typeface="Montserrat 2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95886" y="3024577"/>
            <a:ext cx="10995974" cy="6660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99" dirty="0">
                <a:solidFill>
                  <a:srgbClr val="99CA3B"/>
                </a:solidFill>
                <a:latin typeface="Montserrat 2"/>
              </a:rPr>
              <a:t>No, as his says his day could start at 7.30am on site but it depends where he’s working.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595886" y="3932123"/>
            <a:ext cx="5271513" cy="6422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597"/>
              </a:lnSpc>
            </a:pPr>
            <a:r>
              <a:rPr lang="en-US" sz="1850" dirty="0">
                <a:solidFill>
                  <a:srgbClr val="3C3C3B"/>
                </a:solidFill>
                <a:latin typeface="Montserrat 2"/>
              </a:rPr>
              <a:t>Is every day the same in his role?</a:t>
            </a:r>
          </a:p>
          <a:p>
            <a:pPr algn="ctr">
              <a:lnSpc>
                <a:spcPts val="2597"/>
              </a:lnSpc>
              <a:spcBef>
                <a:spcPct val="0"/>
              </a:spcBef>
            </a:pPr>
            <a:endParaRPr lang="en-US" sz="1855" dirty="0">
              <a:solidFill>
                <a:srgbClr val="3C3C3B"/>
              </a:solidFill>
              <a:latin typeface="Montserrat 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595886" y="4250614"/>
            <a:ext cx="8888820" cy="64807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97"/>
              </a:lnSpc>
              <a:spcBef>
                <a:spcPct val="0"/>
              </a:spcBef>
            </a:pPr>
            <a:r>
              <a:rPr lang="en-US" sz="1850" dirty="0">
                <a:solidFill>
                  <a:srgbClr val="99CA3B"/>
                </a:solidFill>
                <a:latin typeface="Montserrat 2"/>
              </a:rPr>
              <a:t>No, he faces different challenges and could be fixing things one day and fault finding the next.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595887" y="5083953"/>
            <a:ext cx="11062713" cy="3137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597"/>
              </a:lnSpc>
              <a:spcBef>
                <a:spcPct val="0"/>
              </a:spcBef>
            </a:pPr>
            <a:r>
              <a:rPr lang="en-US" sz="1850" dirty="0">
                <a:solidFill>
                  <a:srgbClr val="000000"/>
                </a:solidFill>
                <a:latin typeface="Montserrat 2"/>
              </a:rPr>
              <a:t>How often has Frankie had to go into college to study during his apprenticeship?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595886" y="5440625"/>
            <a:ext cx="10037079" cy="6420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97"/>
              </a:lnSpc>
            </a:pPr>
            <a:r>
              <a:rPr lang="en-US" sz="1850" dirty="0">
                <a:solidFill>
                  <a:srgbClr val="99CA3B"/>
                </a:solidFill>
                <a:latin typeface="Montserrat 2"/>
              </a:rPr>
              <a:t>He is on a 4-year apprenticeship and for the first 3 years, he went to college one day a week on day release from his job. In his final year, all his work is on-site. 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595886" y="6417299"/>
            <a:ext cx="9614914" cy="3088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597"/>
              </a:lnSpc>
              <a:spcBef>
                <a:spcPct val="0"/>
              </a:spcBef>
            </a:pPr>
            <a:r>
              <a:rPr lang="en-US" sz="1850" dirty="0">
                <a:solidFill>
                  <a:srgbClr val="000000"/>
                </a:solidFill>
                <a:latin typeface="Montserrat 2"/>
              </a:rPr>
              <a:t>What does Frankie say he’s liked about his apprenticeship?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595886" y="6789357"/>
            <a:ext cx="10037078" cy="9757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597"/>
              </a:lnSpc>
            </a:pPr>
            <a:r>
              <a:rPr lang="en-US" sz="1850" dirty="0">
                <a:solidFill>
                  <a:srgbClr val="99CA3B"/>
                </a:solidFill>
                <a:latin typeface="Montserrat 2"/>
              </a:rPr>
              <a:t>He likes that he can ‘earn and learn’ and it is also good as he didn’t want to move away from home.</a:t>
            </a:r>
          </a:p>
          <a:p>
            <a:pPr>
              <a:lnSpc>
                <a:spcPts val="2597"/>
              </a:lnSpc>
              <a:spcBef>
                <a:spcPct val="0"/>
              </a:spcBef>
            </a:pPr>
            <a:endParaRPr lang="en-US" sz="1850" dirty="0">
              <a:solidFill>
                <a:srgbClr val="99CA3B"/>
              </a:solidFill>
              <a:latin typeface="Montserrat 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picture containing text&#10;&#10;Description automatically generated">
            <a:extLst>
              <a:ext uri="{FF2B5EF4-FFF2-40B4-BE49-F238E27FC236}">
                <a16:creationId xmlns:a16="http://schemas.microsoft.com/office/drawing/2014/main" id="{E71361FC-71CB-46D0-A7EE-CDCDFDA70C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1849503" y="2033571"/>
            <a:ext cx="11372515" cy="4566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03"/>
              </a:lnSpc>
            </a:pPr>
            <a:r>
              <a:rPr lang="en-US" sz="2645">
                <a:solidFill>
                  <a:srgbClr val="3C3C3B"/>
                </a:solidFill>
                <a:latin typeface="Montserrat 2"/>
              </a:rPr>
              <a:t>Worksheet Answers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09842" y="2758068"/>
            <a:ext cx="9215548" cy="3398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85"/>
              </a:lnSpc>
              <a:spcBef>
                <a:spcPct val="0"/>
              </a:spcBef>
            </a:pPr>
            <a:r>
              <a:rPr lang="en-US" sz="1850" dirty="0">
                <a:solidFill>
                  <a:srgbClr val="3C3C3B"/>
                </a:solidFill>
                <a:latin typeface="Montserrat 2"/>
              </a:rPr>
              <a:t>Why is improving his confidence one of the key benefits for Frankie?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520706" y="3097959"/>
            <a:ext cx="13858108" cy="10445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85"/>
              </a:lnSpc>
            </a:pPr>
            <a:r>
              <a:rPr lang="en-US" sz="1850" dirty="0">
                <a:solidFill>
                  <a:srgbClr val="99CA3B"/>
                </a:solidFill>
                <a:latin typeface="Montserrat 2"/>
              </a:rPr>
              <a:t>Being left alone to work has improved his confidence and has given him real job satisfaction to have finished something by himself.</a:t>
            </a:r>
          </a:p>
          <a:p>
            <a:pPr>
              <a:lnSpc>
                <a:spcPts val="2785"/>
              </a:lnSpc>
            </a:pPr>
            <a:endParaRPr lang="en-US" sz="1850" dirty="0">
              <a:solidFill>
                <a:srgbClr val="99CA3B"/>
              </a:solidFill>
              <a:latin typeface="Montserrat 2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520705" y="3936114"/>
            <a:ext cx="8888820" cy="3398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85"/>
              </a:lnSpc>
              <a:spcBef>
                <a:spcPct val="0"/>
              </a:spcBef>
            </a:pPr>
            <a:r>
              <a:rPr lang="en-US" sz="1850" dirty="0">
                <a:solidFill>
                  <a:srgbClr val="100F0D"/>
                </a:solidFill>
                <a:latin typeface="Montserrat 2"/>
              </a:rPr>
              <a:t>Did Frankie have to find an employer by himself?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520706" y="4249218"/>
            <a:ext cx="13858108" cy="10460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85"/>
              </a:lnSpc>
            </a:pPr>
            <a:r>
              <a:rPr lang="en-US" sz="1850" dirty="0">
                <a:solidFill>
                  <a:srgbClr val="99CA3B"/>
                </a:solidFill>
                <a:latin typeface="Montserrat 2"/>
              </a:rPr>
              <a:t>In Frankie’s case, JTL his training provider were able to help him find an employer and gave him 3 options to choose from. But remember to check with your apprenticeship provider if they are able to do this.</a:t>
            </a:r>
          </a:p>
          <a:p>
            <a:pPr>
              <a:lnSpc>
                <a:spcPts val="2785"/>
              </a:lnSpc>
              <a:spcBef>
                <a:spcPct val="0"/>
              </a:spcBef>
            </a:pPr>
            <a:endParaRPr lang="en-US" sz="1850" dirty="0">
              <a:solidFill>
                <a:srgbClr val="99CA3B"/>
              </a:solidFill>
              <a:latin typeface="Montserrat 2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503688" y="5074058"/>
            <a:ext cx="7855430" cy="3398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85"/>
              </a:lnSpc>
              <a:spcBef>
                <a:spcPct val="0"/>
              </a:spcBef>
            </a:pPr>
            <a:r>
              <a:rPr lang="en-US" sz="1850" dirty="0">
                <a:solidFill>
                  <a:srgbClr val="000000"/>
                </a:solidFill>
                <a:latin typeface="Montserrat 2"/>
              </a:rPr>
              <a:t>Why does Frankie like the variety he has in his job?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503688" y="5441346"/>
            <a:ext cx="14064142" cy="3231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50" dirty="0">
                <a:solidFill>
                  <a:srgbClr val="99CA3B"/>
                </a:solidFill>
                <a:latin typeface="Montserrat 2"/>
              </a:rPr>
              <a:t>It suits him as he is not one for sitting in one place for too long.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503688" y="5898898"/>
            <a:ext cx="12585694" cy="3279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785"/>
              </a:lnSpc>
              <a:spcBef>
                <a:spcPct val="0"/>
              </a:spcBef>
            </a:pPr>
            <a:r>
              <a:rPr lang="en-US" sz="1850" dirty="0">
                <a:solidFill>
                  <a:srgbClr val="000000"/>
                </a:solidFill>
                <a:latin typeface="Montserrat 2"/>
              </a:rPr>
              <a:t>Frankie gives advice about working with and not against people. Why is this important?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491688" y="6238789"/>
            <a:ext cx="14064143" cy="10107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659"/>
              </a:lnSpc>
            </a:pPr>
            <a:r>
              <a:rPr lang="en-US" sz="1850" dirty="0">
                <a:solidFill>
                  <a:srgbClr val="99CA3B"/>
                </a:solidFill>
                <a:latin typeface="Montserrat 2"/>
              </a:rPr>
              <a:t>The more willing you are, the more likely the employers and your co-workers will want to work with you and teach you their tricks and tips.</a:t>
            </a:r>
          </a:p>
          <a:p>
            <a:pPr>
              <a:lnSpc>
                <a:spcPts val="2659"/>
              </a:lnSpc>
              <a:spcBef>
                <a:spcPct val="0"/>
              </a:spcBef>
            </a:pPr>
            <a:endParaRPr lang="en-US" sz="1850" dirty="0">
              <a:solidFill>
                <a:srgbClr val="99CA3B"/>
              </a:solidFill>
              <a:latin typeface="Montserrat 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text&#10;&#10;Description automatically generated">
            <a:extLst>
              <a:ext uri="{FF2B5EF4-FFF2-40B4-BE49-F238E27FC236}">
                <a16:creationId xmlns:a16="http://schemas.microsoft.com/office/drawing/2014/main" id="{630E7055-3F5E-4241-8C36-D4D80C995C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2065221" y="152937"/>
            <a:ext cx="2313594" cy="1741813"/>
          </a:xfrm>
          <a:prstGeom prst="rect">
            <a:avLst/>
          </a:prstGeom>
        </p:spPr>
      </p:pic>
      <p:pic>
        <p:nvPicPr>
          <p:cNvPr id="19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11020789" y="2942009"/>
            <a:ext cx="2786651" cy="3091984"/>
          </a:xfrm>
          <a:prstGeom prst="rect">
            <a:avLst/>
          </a:prstGeom>
        </p:spPr>
      </p:pic>
      <p:sp>
        <p:nvSpPr>
          <p:cNvPr id="20" name="TextBox 20"/>
          <p:cNvSpPr txBox="1"/>
          <p:nvPr/>
        </p:nvSpPr>
        <p:spPr>
          <a:xfrm>
            <a:off x="1849503" y="2033571"/>
            <a:ext cx="11372515" cy="4566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703"/>
              </a:lnSpc>
            </a:pPr>
            <a:r>
              <a:rPr lang="en-US" sz="2645">
                <a:solidFill>
                  <a:srgbClr val="3C3C3B"/>
                </a:solidFill>
                <a:latin typeface="Montserrat 2"/>
              </a:rPr>
              <a:t>Homework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849503" y="2758263"/>
            <a:ext cx="6538072" cy="27828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19"/>
              </a:lnSpc>
            </a:pPr>
            <a:r>
              <a:rPr lang="en-US" sz="1799" dirty="0">
                <a:solidFill>
                  <a:srgbClr val="3C3C3B"/>
                </a:solidFill>
                <a:latin typeface="Montserrat 1" panose="020B0604020202020204" charset="0"/>
              </a:rPr>
              <a:t>Go to the Amazing Apprenticeships website and go to the </a:t>
            </a:r>
            <a:r>
              <a:rPr lang="en-US" sz="1799" dirty="0">
                <a:solidFill>
                  <a:srgbClr val="3C3C3B"/>
                </a:solidFill>
                <a:latin typeface="Montserrat 1" panose="020B0604020202020204" charset="0"/>
                <a:hlinkClick r:id="rId6"/>
              </a:rPr>
              <a:t>Think films Collection. </a:t>
            </a:r>
            <a:endParaRPr lang="en-US" sz="1799" dirty="0">
              <a:solidFill>
                <a:srgbClr val="3C3C3B"/>
              </a:solidFill>
              <a:latin typeface="Montserrat 1" panose="020B0604020202020204" charset="0"/>
            </a:endParaRPr>
          </a:p>
          <a:p>
            <a:pPr>
              <a:lnSpc>
                <a:spcPts val="2519"/>
              </a:lnSpc>
            </a:pPr>
            <a:endParaRPr lang="en-US" sz="1799" dirty="0">
              <a:solidFill>
                <a:srgbClr val="3C3C3B"/>
              </a:solidFill>
              <a:latin typeface="Montserrat 1" panose="020B0604020202020204" charset="0"/>
            </a:endParaRPr>
          </a:p>
          <a:p>
            <a:pPr>
              <a:lnSpc>
                <a:spcPts val="2519"/>
              </a:lnSpc>
            </a:pPr>
            <a:r>
              <a:rPr lang="en-US" sz="1799" dirty="0">
                <a:solidFill>
                  <a:srgbClr val="3C3C3B"/>
                </a:solidFill>
                <a:latin typeface="Montserrat 1" panose="020B0604020202020204" charset="0"/>
              </a:rPr>
              <a:t>Watch the films of your </a:t>
            </a:r>
            <a:r>
              <a:rPr lang="en-US" sz="1799" dirty="0" err="1">
                <a:solidFill>
                  <a:srgbClr val="3C3C3B"/>
                </a:solidFill>
                <a:latin typeface="Montserrat 1" panose="020B0604020202020204" charset="0"/>
              </a:rPr>
              <a:t>favourite</a:t>
            </a:r>
            <a:r>
              <a:rPr lang="en-US" sz="1799" dirty="0">
                <a:solidFill>
                  <a:srgbClr val="3C3C3B"/>
                </a:solidFill>
                <a:latin typeface="Montserrat 1" panose="020B0604020202020204" charset="0"/>
              </a:rPr>
              <a:t> subjects and then report back in the next class about possible apprenticeships that you could do in your future.</a:t>
            </a:r>
          </a:p>
          <a:p>
            <a:pPr>
              <a:lnSpc>
                <a:spcPts val="2519"/>
              </a:lnSpc>
            </a:pPr>
            <a:r>
              <a:rPr lang="en-US" sz="1799" dirty="0">
                <a:solidFill>
                  <a:srgbClr val="3C3C3B"/>
                </a:solidFill>
                <a:latin typeface="Montserrat 1" panose="020B0604020202020204" charset="0"/>
              </a:rPr>
              <a:t> </a:t>
            </a:r>
          </a:p>
          <a:p>
            <a:pPr>
              <a:lnSpc>
                <a:spcPts val="2519"/>
              </a:lnSpc>
            </a:pPr>
            <a:r>
              <a:rPr lang="en-US" sz="1799" dirty="0">
                <a:solidFill>
                  <a:srgbClr val="3C3C3B"/>
                </a:solidFill>
                <a:latin typeface="Montserrat 1" panose="020B0604020202020204" charset="0"/>
              </a:rPr>
              <a:t>Were you surprised by the possibilities?</a:t>
            </a:r>
          </a:p>
          <a:p>
            <a:pPr algn="just">
              <a:lnSpc>
                <a:spcPts val="1679"/>
              </a:lnSpc>
            </a:pPr>
            <a:endParaRPr lang="en-US" sz="1799" dirty="0">
              <a:solidFill>
                <a:srgbClr val="3C3C3B"/>
              </a:solidFill>
              <a:latin typeface="Arim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A01B3A3E01C46B68A68956A53F376" ma:contentTypeVersion="21" ma:contentTypeDescription="Create a new document." ma:contentTypeScope="" ma:versionID="4bdfe560132ac3c257337ece1815d1c5">
  <xsd:schema xmlns:xsd="http://www.w3.org/2001/XMLSchema" xmlns:xs="http://www.w3.org/2001/XMLSchema" xmlns:p="http://schemas.microsoft.com/office/2006/metadata/properties" xmlns:ns2="01cdd075-c344-4c65-8551-ba9dc45e0196" xmlns:ns3="6c2c260b-7b8b-4528-a165-310b68aa19c0" targetNamespace="http://schemas.microsoft.com/office/2006/metadata/properties" ma:root="true" ma:fieldsID="a0c7f2540c6d9f8ab94f08cbeff088fd" ns2:_="" ns3:_="">
    <xsd:import namespace="01cdd075-c344-4c65-8551-ba9dc45e0196"/>
    <xsd:import namespace="6c2c260b-7b8b-4528-a165-310b68aa19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Location" minOccurs="0"/>
                <xsd:element ref="ns2:f07d3687-ac90-42b1-a51b-18f0a9d734dcCountryOrRegion" minOccurs="0"/>
                <xsd:element ref="ns2:f07d3687-ac90-42b1-a51b-18f0a9d734dcState" minOccurs="0"/>
                <xsd:element ref="ns2:f07d3687-ac90-42b1-a51b-18f0a9d734dcCity" minOccurs="0"/>
                <xsd:element ref="ns2:f07d3687-ac90-42b1-a51b-18f0a9d734dcPostalCode" minOccurs="0"/>
                <xsd:element ref="ns2:f07d3687-ac90-42b1-a51b-18f0a9d734dcStreet" minOccurs="0"/>
                <xsd:element ref="ns2:f07d3687-ac90-42b1-a51b-18f0a9d734dcGeoLoc" minOccurs="0"/>
                <xsd:element ref="ns2:f07d3687-ac90-42b1-a51b-18f0a9d734dcDispNam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dd075-c344-4c65-8551-ba9dc45e0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Location" ma:index="18" nillable="true" ma:displayName="Location" ma:format="Dropdown" ma:internalName="Location">
      <xsd:simpleType>
        <xsd:restriction base="dms:Unknown"/>
      </xsd:simpleType>
    </xsd:element>
    <xsd:element name="f07d3687-ac90-42b1-a51b-18f0a9d734dcCountryOrRegion" ma:index="19" nillable="true" ma:displayName="Location: Country/Region" ma:internalName="CountryOrRegion" ma:readOnly="true">
      <xsd:simpleType>
        <xsd:restriction base="dms:Text"/>
      </xsd:simpleType>
    </xsd:element>
    <xsd:element name="f07d3687-ac90-42b1-a51b-18f0a9d734dcState" ma:index="20" nillable="true" ma:displayName="Location: State" ma:internalName="State" ma:readOnly="true">
      <xsd:simpleType>
        <xsd:restriction base="dms:Text"/>
      </xsd:simpleType>
    </xsd:element>
    <xsd:element name="f07d3687-ac90-42b1-a51b-18f0a9d734dcCity" ma:index="21" nillable="true" ma:displayName="Location: City" ma:internalName="City" ma:readOnly="true">
      <xsd:simpleType>
        <xsd:restriction base="dms:Text"/>
      </xsd:simpleType>
    </xsd:element>
    <xsd:element name="f07d3687-ac90-42b1-a51b-18f0a9d734dcPostalCode" ma:index="22" nillable="true" ma:displayName="Location: Postal Code" ma:internalName="PostalCode" ma:readOnly="true">
      <xsd:simpleType>
        <xsd:restriction base="dms:Text"/>
      </xsd:simpleType>
    </xsd:element>
    <xsd:element name="f07d3687-ac90-42b1-a51b-18f0a9d734dcStreet" ma:index="23" nillable="true" ma:displayName="Location: Street" ma:internalName="Street" ma:readOnly="true">
      <xsd:simpleType>
        <xsd:restriction base="dms:Text"/>
      </xsd:simpleType>
    </xsd:element>
    <xsd:element name="f07d3687-ac90-42b1-a51b-18f0a9d734dcGeoLoc" ma:index="24" nillable="true" ma:displayName="Location: Coordinates" ma:internalName="GeoLoc" ma:readOnly="true">
      <xsd:simpleType>
        <xsd:restriction base="dms:Unknown"/>
      </xsd:simpleType>
    </xsd:element>
    <xsd:element name="f07d3687-ac90-42b1-a51b-18f0a9d734dcDispName" ma:index="25" nillable="true" ma:displayName="Location: Name" ma:internalName="DispName" ma:readOnly="true">
      <xsd:simpleType>
        <xsd:restriction base="dms:Text"/>
      </xsd:simpleType>
    </xsd:element>
    <xsd:element name="MediaServiceAutoKeyPoints" ma:index="2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2c260b-7b8b-4528-a165-310b68aa19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ation xmlns="01cdd075-c344-4c65-8551-ba9dc45e0196" xsi:nil="true"/>
  </documentManagement>
</p:properties>
</file>

<file path=customXml/itemProps1.xml><?xml version="1.0" encoding="utf-8"?>
<ds:datastoreItem xmlns:ds="http://schemas.openxmlformats.org/officeDocument/2006/customXml" ds:itemID="{C627D3EB-BF0C-407A-806F-B9092DAA5F1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F41103-BA2A-4F8B-8FCD-A843CFF713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cdd075-c344-4c65-8551-ba9dc45e0196"/>
    <ds:schemaRef ds:uri="6c2c260b-7b8b-4528-a165-310b68aa19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E6330C-85A1-4053-B5FA-FA44D1CCEBAC}">
  <ds:schemaRefs>
    <ds:schemaRef ds:uri="http://schemas.microsoft.com/office/2006/metadata/properties"/>
    <ds:schemaRef ds:uri="http://schemas.microsoft.com/office/infopath/2007/PartnerControls"/>
    <ds:schemaRef ds:uri="01cdd075-c344-4c65-8551-ba9dc45e019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397</Words>
  <Application>Microsoft Office PowerPoint</Application>
  <PresentationFormat>Custom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Bushcraft</vt:lpstr>
      <vt:lpstr>Montserrat 1</vt:lpstr>
      <vt:lpstr>Calibri</vt:lpstr>
      <vt:lpstr>Arial</vt:lpstr>
      <vt:lpstr>Montserrat 2</vt:lpstr>
      <vt:lpstr>Arimo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M &amp; S Electrical Frankie</dc:title>
  <dc:creator>Alicia Pascall</dc:creator>
  <cp:lastModifiedBy>Alicia Pascall</cp:lastModifiedBy>
  <cp:revision>3</cp:revision>
  <dcterms:created xsi:type="dcterms:W3CDTF">2006-08-16T00:00:00Z</dcterms:created>
  <dcterms:modified xsi:type="dcterms:W3CDTF">2022-02-28T14:03:50Z</dcterms:modified>
  <dc:identifier>DAE5KIQ-xBk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0x010100447A01B3A3E01C46B68A68956A53F376</vt:lpwstr>
  </property>
</Properties>
</file>