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14630400" cy="8229600"/>
  <p:notesSz cx="6858000" cy="9144000"/>
  <p:embeddedFontLst>
    <p:embeddedFont>
      <p:font typeface="Bushcraft" panose="020B0604020202020204" charset="0"/>
      <p:regular r:id="rId13"/>
    </p:embeddedFon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Montserrat 1" panose="020B0604020202020204" charset="0"/>
      <p:regular r:id="rId18"/>
    </p:embeddedFont>
    <p:embeddedFont>
      <p:font typeface="Montserrat 2" panose="020B0604020202020204" charset="0"/>
      <p:regular r:id="rId1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92BB4A3-F1A5-4BF6-ACE2-E42C49E449AB}" v="4" dt="2022-02-28T14:09:34.4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85" d="100"/>
          <a:sy n="85" d="100"/>
        </p:scale>
        <p:origin x="60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5.fntdata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icia Pascall" userId="f48d9b52-e07b-4665-86be-07889693307c" providerId="ADAL" clId="{792BB4A3-F1A5-4BF6-ACE2-E42C49E449AB}"/>
    <pc:docChg chg="custSel modSld">
      <pc:chgData name="Alicia Pascall" userId="f48d9b52-e07b-4665-86be-07889693307c" providerId="ADAL" clId="{792BB4A3-F1A5-4BF6-ACE2-E42C49E449AB}" dt="2022-02-28T14:09:34.475" v="2"/>
      <pc:docMkLst>
        <pc:docMk/>
      </pc:docMkLst>
      <pc:sldChg chg="modSp mod">
        <pc:chgData name="Alicia Pascall" userId="f48d9b52-e07b-4665-86be-07889693307c" providerId="ADAL" clId="{792BB4A3-F1A5-4BF6-ACE2-E42C49E449AB}" dt="2022-02-28T14:09:34.475" v="2"/>
        <pc:sldMkLst>
          <pc:docMk/>
          <pc:sldMk cId="0" sldId="260"/>
        </pc:sldMkLst>
        <pc:picChg chg="mod">
          <ac:chgData name="Alicia Pascall" userId="f48d9b52-e07b-4665-86be-07889693307c" providerId="ADAL" clId="{792BB4A3-F1A5-4BF6-ACE2-E42C49E449AB}" dt="2022-02-28T14:09:34.475" v="2"/>
          <ac:picMkLst>
            <pc:docMk/>
            <pc:sldMk cId="0" sldId="260"/>
            <ac:picMk id="20" creationId="{00000000-0000-0000-0000-000000000000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hyperlink" Target="http://amazingapprenticeships.com/resource/michael-mp-build-apprentice-story-film" TargetMode="Externa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amazingapprenticeships.com/resource/the-apprenticeship-quiz-2022/" TargetMode="External"/><Relationship Id="rId5" Type="http://schemas.openxmlformats.org/officeDocument/2006/relationships/hyperlink" Target="https://amazingapprenticeships.com/" TargetMode="External"/><Relationship Id="rId4" Type="http://schemas.openxmlformats.org/officeDocument/2006/relationships/image" Target="../media/image1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1"/>
          <p:cNvSpPr txBox="1"/>
          <p:nvPr/>
        </p:nvSpPr>
        <p:spPr>
          <a:xfrm rot="-609916">
            <a:off x="686454" y="5322050"/>
            <a:ext cx="8744782" cy="12907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0457"/>
              </a:lnSpc>
            </a:pPr>
            <a:r>
              <a:rPr lang="en-US" sz="7469">
                <a:solidFill>
                  <a:srgbClr val="FFFFFF"/>
                </a:solidFill>
                <a:latin typeface="Bushcraft"/>
              </a:rPr>
              <a:t>APPRENTICE STORY:</a:t>
            </a:r>
          </a:p>
        </p:txBody>
      </p:sp>
      <p:pic>
        <p:nvPicPr>
          <p:cNvPr id="14" name="Picture 13" descr="A person wearing a safety vest&#10;&#10;Description automatically generated with medium confidence">
            <a:extLst>
              <a:ext uri="{FF2B5EF4-FFF2-40B4-BE49-F238E27FC236}">
                <a16:creationId xmlns:a16="http://schemas.microsoft.com/office/drawing/2014/main" id="{2CD9A072-01DB-4ECE-90A2-D4A859C356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399" cy="82296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picture containing arrow&#10;&#10;Description automatically generated">
            <a:extLst>
              <a:ext uri="{FF2B5EF4-FFF2-40B4-BE49-F238E27FC236}">
                <a16:creationId xmlns:a16="http://schemas.microsoft.com/office/drawing/2014/main" id="{1999FC73-889D-43B6-BBE7-6F32F131A1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399" cy="8229600"/>
          </a:xfrm>
          <a:prstGeom prst="rect">
            <a:avLst/>
          </a:prstGeom>
        </p:spPr>
      </p:pic>
      <p:pic>
        <p:nvPicPr>
          <p:cNvPr id="16" name="Picture 1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2065221" y="152937"/>
            <a:ext cx="2313594" cy="1741813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8704573" y="2571929"/>
            <a:ext cx="3360648" cy="4117180"/>
          </a:xfrm>
          <a:prstGeom prst="rect">
            <a:avLst/>
          </a:prstGeom>
        </p:spPr>
      </p:pic>
      <p:sp>
        <p:nvSpPr>
          <p:cNvPr id="18" name="TextBox 18"/>
          <p:cNvSpPr txBox="1"/>
          <p:nvPr/>
        </p:nvSpPr>
        <p:spPr>
          <a:xfrm>
            <a:off x="1849503" y="3638370"/>
            <a:ext cx="4966663" cy="12665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23"/>
              </a:lnSpc>
            </a:pPr>
            <a:r>
              <a:rPr lang="en-US" sz="2445" dirty="0">
                <a:solidFill>
                  <a:srgbClr val="3C3C3B"/>
                </a:solidFill>
                <a:latin typeface="Montserrat 1"/>
              </a:rPr>
              <a:t>How many apprenticeship job roles are there currently in England?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849503" y="2159436"/>
            <a:ext cx="11372515" cy="4124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23"/>
              </a:lnSpc>
            </a:pPr>
            <a:r>
              <a:rPr lang="en-US" sz="2445" dirty="0">
                <a:solidFill>
                  <a:srgbClr val="3C3C3B"/>
                </a:solidFill>
                <a:latin typeface="Montserrat 2"/>
              </a:rPr>
              <a:t>Do you know...?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picture containing arrow&#10;&#10;Description automatically generated">
            <a:extLst>
              <a:ext uri="{FF2B5EF4-FFF2-40B4-BE49-F238E27FC236}">
                <a16:creationId xmlns:a16="http://schemas.microsoft.com/office/drawing/2014/main" id="{3B6C96EC-778E-427F-8E72-AE03107EE4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399" cy="8229600"/>
          </a:xfrm>
          <a:prstGeom prst="rect">
            <a:avLst/>
          </a:prstGeom>
        </p:spPr>
      </p:pic>
      <p:grpSp>
        <p:nvGrpSpPr>
          <p:cNvPr id="5" name="Group 5"/>
          <p:cNvGrpSpPr>
            <a:grpSpLocks noChangeAspect="1"/>
          </p:cNvGrpSpPr>
          <p:nvPr/>
        </p:nvGrpSpPr>
        <p:grpSpPr>
          <a:xfrm rot="-10154149">
            <a:off x="-3832838" y="-12929196"/>
            <a:ext cx="14241560" cy="15947698"/>
            <a:chOff x="0" y="0"/>
            <a:chExt cx="6350000" cy="711073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6350000" cy="7110730"/>
            </a:xfrm>
            <a:custGeom>
              <a:avLst/>
              <a:gdLst/>
              <a:ahLst/>
              <a:cxnLst/>
              <a:rect l="l" t="t" r="r" b="b"/>
              <a:pathLst>
                <a:path w="6350000" h="7110730">
                  <a:moveTo>
                    <a:pt x="6350000" y="4700270"/>
                  </a:moveTo>
                  <a:lnTo>
                    <a:pt x="0" y="7110730"/>
                  </a:lnTo>
                  <a:lnTo>
                    <a:pt x="0" y="2410460"/>
                  </a:lnTo>
                  <a:lnTo>
                    <a:pt x="6350000" y="0"/>
                  </a:lnTo>
                  <a:close/>
                </a:path>
              </a:pathLst>
            </a:custGeom>
            <a:blipFill>
              <a:blip r:embed="rId3">
                <a:alphaModFix amt="6999"/>
              </a:blip>
              <a:stretch>
                <a:fillRect l="-5990" r="-5990"/>
              </a:stretch>
            </a:blipFill>
          </p:spPr>
        </p:sp>
      </p:grpSp>
      <p:pic>
        <p:nvPicPr>
          <p:cNvPr id="16" name="Picture 1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12065221" y="152937"/>
            <a:ext cx="2313594" cy="1741813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5"/>
          <a:srcRect t="81" b="50375"/>
          <a:stretch>
            <a:fillRect/>
          </a:stretch>
        </p:blipFill>
        <p:spPr>
          <a:xfrm>
            <a:off x="1849503" y="4932992"/>
            <a:ext cx="10215718" cy="2473648"/>
          </a:xfrm>
          <a:prstGeom prst="rect">
            <a:avLst/>
          </a:prstGeom>
        </p:spPr>
      </p:pic>
      <p:sp>
        <p:nvSpPr>
          <p:cNvPr id="18" name="TextBox 18"/>
          <p:cNvSpPr txBox="1"/>
          <p:nvPr/>
        </p:nvSpPr>
        <p:spPr>
          <a:xfrm>
            <a:off x="1849503" y="2219350"/>
            <a:ext cx="11372515" cy="4124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23"/>
              </a:lnSpc>
            </a:pPr>
            <a:r>
              <a:rPr lang="en-US" sz="2445" dirty="0">
                <a:solidFill>
                  <a:srgbClr val="3C3C3B"/>
                </a:solidFill>
                <a:latin typeface="Montserrat 1"/>
              </a:rPr>
              <a:t>1. Being a carpenter is a 9-5 job. 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849503" y="1748403"/>
            <a:ext cx="11372515" cy="4124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23"/>
              </a:lnSpc>
            </a:pPr>
            <a:r>
              <a:rPr lang="en-US" sz="2445" dirty="0">
                <a:solidFill>
                  <a:srgbClr val="3C3C3B"/>
                </a:solidFill>
                <a:latin typeface="Montserrat 2"/>
              </a:rPr>
              <a:t>True or False: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849503" y="2785897"/>
            <a:ext cx="11372515" cy="4124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23"/>
              </a:lnSpc>
            </a:pPr>
            <a:r>
              <a:rPr lang="en-US" sz="2445" dirty="0">
                <a:solidFill>
                  <a:srgbClr val="3C3C3B"/>
                </a:solidFill>
                <a:latin typeface="Montserrat 1"/>
              </a:rPr>
              <a:t>2. As a carpenter apprentice you will be given daily tasks to do. 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849503" y="3285331"/>
            <a:ext cx="11372515" cy="4124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23"/>
              </a:lnSpc>
            </a:pPr>
            <a:r>
              <a:rPr lang="en-US" sz="2445" dirty="0">
                <a:solidFill>
                  <a:srgbClr val="3C3C3B"/>
                </a:solidFill>
                <a:latin typeface="Montserrat 1"/>
              </a:rPr>
              <a:t>3. A carpenter does the same tasks every day. </a:t>
            </a:r>
          </a:p>
        </p:txBody>
      </p:sp>
      <p:sp>
        <p:nvSpPr>
          <p:cNvPr id="22" name="TextBox 22"/>
          <p:cNvSpPr txBox="1"/>
          <p:nvPr/>
        </p:nvSpPr>
        <p:spPr>
          <a:xfrm>
            <a:off x="1849503" y="3795632"/>
            <a:ext cx="11372515" cy="4124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23"/>
              </a:lnSpc>
            </a:pPr>
            <a:r>
              <a:rPr lang="en-US" sz="2445" dirty="0">
                <a:solidFill>
                  <a:srgbClr val="3C3C3B"/>
                </a:solidFill>
                <a:latin typeface="Montserrat 1"/>
              </a:rPr>
              <a:t>4. As an apprentice you earn money once you stop learning. </a:t>
            </a:r>
          </a:p>
        </p:txBody>
      </p:sp>
      <p:sp>
        <p:nvSpPr>
          <p:cNvPr id="23" name="TextBox 23"/>
          <p:cNvSpPr txBox="1"/>
          <p:nvPr/>
        </p:nvSpPr>
        <p:spPr>
          <a:xfrm>
            <a:off x="1849503" y="4401742"/>
            <a:ext cx="11372515" cy="4124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23"/>
              </a:lnSpc>
            </a:pPr>
            <a:r>
              <a:rPr lang="en-US" sz="2445" dirty="0">
                <a:solidFill>
                  <a:srgbClr val="3C3C3B"/>
                </a:solidFill>
                <a:latin typeface="Montserrat 1"/>
              </a:rPr>
              <a:t>5. As an apprentice you need to go to college every day.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A picture containing arrow&#10;&#10;Description automatically generated">
            <a:extLst>
              <a:ext uri="{FF2B5EF4-FFF2-40B4-BE49-F238E27FC236}">
                <a16:creationId xmlns:a16="http://schemas.microsoft.com/office/drawing/2014/main" id="{16F4DCD9-2427-4458-9314-5B17EADC8F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399" cy="8229600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/>
          </p:cNvPicPr>
          <p:nvPr/>
        </p:nvPicPr>
        <p:blipFill>
          <a:blip r:embed="rId3"/>
          <a:srcRect l="35217" r="6964"/>
          <a:stretch>
            <a:fillRect/>
          </a:stretch>
        </p:blipFill>
        <p:spPr>
          <a:xfrm>
            <a:off x="6495884" y="2078047"/>
            <a:ext cx="4026517" cy="4335154"/>
          </a:xfrm>
          <a:prstGeom prst="rect">
            <a:avLst/>
          </a:prstGeom>
        </p:spPr>
      </p:pic>
      <p:pic>
        <p:nvPicPr>
          <p:cNvPr id="3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>
            <a:fillRect/>
          </a:stretch>
        </p:blipFill>
        <p:spPr>
          <a:xfrm>
            <a:off x="6230000" y="1837831"/>
            <a:ext cx="4529023" cy="5432111"/>
          </a:xfrm>
          <a:prstGeom prst="rect">
            <a:avLst/>
          </a:prstGeom>
        </p:spPr>
      </p:pic>
      <p:pic>
        <p:nvPicPr>
          <p:cNvPr id="20" name="Picture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1763877">
            <a:off x="3300243" y="5683071"/>
            <a:ext cx="2484408" cy="701845"/>
          </a:xfrm>
          <a:prstGeom prst="rect">
            <a:avLst/>
          </a:prstGeom>
        </p:spPr>
      </p:pic>
      <p:pic>
        <p:nvPicPr>
          <p:cNvPr id="21" name="Picture 2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>
            <a:fillRect/>
          </a:stretch>
        </p:blipFill>
        <p:spPr>
          <a:xfrm rot="-4071246" flipH="1">
            <a:off x="10667752" y="4670682"/>
            <a:ext cx="2484408" cy="701845"/>
          </a:xfrm>
          <a:prstGeom prst="rect">
            <a:avLst/>
          </a:prstGeom>
        </p:spPr>
      </p:pic>
      <p:sp>
        <p:nvSpPr>
          <p:cNvPr id="24" name="TextBox 24"/>
          <p:cNvSpPr txBox="1"/>
          <p:nvPr/>
        </p:nvSpPr>
        <p:spPr>
          <a:xfrm>
            <a:off x="1694049" y="2667000"/>
            <a:ext cx="4197602" cy="258455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23"/>
              </a:lnSpc>
            </a:pPr>
            <a:endParaRPr lang="en-US" sz="2445" dirty="0">
              <a:solidFill>
                <a:srgbClr val="3C3C3B"/>
              </a:solidFill>
              <a:latin typeface="Montserrat 2"/>
            </a:endParaRPr>
          </a:p>
          <a:p>
            <a:pPr>
              <a:lnSpc>
                <a:spcPts val="3423"/>
              </a:lnSpc>
            </a:pPr>
            <a:r>
              <a:rPr lang="en-US" sz="2445" dirty="0">
                <a:solidFill>
                  <a:srgbClr val="3C3C3B"/>
                </a:solidFill>
                <a:latin typeface="Montserrat 2"/>
              </a:rPr>
              <a:t>Work your way through the worksheet and choose the correct facts about his apprentice story. </a:t>
            </a:r>
          </a:p>
        </p:txBody>
      </p:sp>
      <p:sp>
        <p:nvSpPr>
          <p:cNvPr id="25" name="TextBox 25"/>
          <p:cNvSpPr txBox="1"/>
          <p:nvPr/>
        </p:nvSpPr>
        <p:spPr>
          <a:xfrm>
            <a:off x="6230000" y="6199678"/>
            <a:ext cx="4529023" cy="847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846"/>
              </a:lnSpc>
            </a:pPr>
            <a:r>
              <a:rPr lang="en-US" sz="4890">
                <a:solidFill>
                  <a:srgbClr val="F38120"/>
                </a:solidFill>
                <a:latin typeface="Bushcraft"/>
              </a:rPr>
              <a:t>Michael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2B11BCC-7E3A-44E4-A2E9-BA1D39A91C04}"/>
              </a:ext>
            </a:extLst>
          </p:cNvPr>
          <p:cNvSpPr txBox="1"/>
          <p:nvPr/>
        </p:nvSpPr>
        <p:spPr>
          <a:xfrm>
            <a:off x="1547870" y="1693096"/>
            <a:ext cx="4367651" cy="9330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3423"/>
              </a:lnSpc>
            </a:pPr>
            <a:r>
              <a:rPr lang="en-US" sz="2450" dirty="0">
                <a:solidFill>
                  <a:srgbClr val="3C3C3B"/>
                </a:solidFill>
                <a:latin typeface="Montserrat 2"/>
              </a:rPr>
              <a:t>We are now going to watch Michael’s film.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picture containing arrow&#10;&#10;Description automatically generated">
            <a:extLst>
              <a:ext uri="{FF2B5EF4-FFF2-40B4-BE49-F238E27FC236}">
                <a16:creationId xmlns:a16="http://schemas.microsoft.com/office/drawing/2014/main" id="{203A35A9-C25A-42A3-8600-CA2CFF2C43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399" cy="8229600"/>
          </a:xfrm>
          <a:prstGeom prst="rect">
            <a:avLst/>
          </a:prstGeom>
        </p:spPr>
      </p:pic>
      <p:grpSp>
        <p:nvGrpSpPr>
          <p:cNvPr id="2" name="Group 2"/>
          <p:cNvGrpSpPr>
            <a:grpSpLocks noChangeAspect="1"/>
          </p:cNvGrpSpPr>
          <p:nvPr/>
        </p:nvGrpSpPr>
        <p:grpSpPr>
          <a:xfrm rot="-10154149">
            <a:off x="3787644" y="-11703006"/>
            <a:ext cx="14241560" cy="15947698"/>
            <a:chOff x="0" y="0"/>
            <a:chExt cx="6350000" cy="711073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350000" cy="7110730"/>
            </a:xfrm>
            <a:custGeom>
              <a:avLst/>
              <a:gdLst/>
              <a:ahLst/>
              <a:cxnLst/>
              <a:rect l="l" t="t" r="r" b="b"/>
              <a:pathLst>
                <a:path w="6350000" h="7110730">
                  <a:moveTo>
                    <a:pt x="6350000" y="4700270"/>
                  </a:moveTo>
                  <a:lnTo>
                    <a:pt x="0" y="7110730"/>
                  </a:lnTo>
                  <a:lnTo>
                    <a:pt x="0" y="2410460"/>
                  </a:lnTo>
                  <a:lnTo>
                    <a:pt x="6350000" y="0"/>
                  </a:lnTo>
                  <a:close/>
                </a:path>
              </a:pathLst>
            </a:custGeom>
            <a:blipFill>
              <a:blip r:embed="rId3">
                <a:alphaModFix amt="6999"/>
              </a:blip>
              <a:stretch>
                <a:fillRect l="-5990" r="-5990"/>
              </a:stretch>
            </a:blipFill>
          </p:spPr>
        </p:sp>
      </p:grpSp>
      <p:pic>
        <p:nvPicPr>
          <p:cNvPr id="19" name="Picture 19"/>
          <p:cNvPicPr>
            <a:picLocks noChangeAspect="1"/>
          </p:cNvPicPr>
          <p:nvPr/>
        </p:nvPicPr>
        <p:blipFill>
          <a:blip r:embed="rId4"/>
          <a:srcRect t="1064"/>
          <a:stretch>
            <a:fillRect/>
          </a:stretch>
        </p:blipFill>
        <p:spPr>
          <a:xfrm>
            <a:off x="2344144" y="1400369"/>
            <a:ext cx="9942113" cy="6006271"/>
          </a:xfrm>
          <a:prstGeom prst="rect">
            <a:avLst/>
          </a:prstGeom>
        </p:spPr>
      </p:pic>
      <p:pic>
        <p:nvPicPr>
          <p:cNvPr id="20" name="Picture 20">
            <a:hlinkClick r:id="rId5"/>
          </p:cNvPr>
          <p:cNvPicPr>
            <a:picLocks noChangeAspect="1"/>
          </p:cNvPicPr>
          <p:nvPr/>
        </p:nvPicPr>
        <p:blipFill>
          <a:blip r:embed="rId6"/>
          <a:srcRect l="1142" t="156" b="4266"/>
          <a:stretch>
            <a:fillRect/>
          </a:stretch>
        </p:blipFill>
        <p:spPr>
          <a:xfrm>
            <a:off x="3824524" y="1738667"/>
            <a:ext cx="7083900" cy="458876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picture containing arrow&#10;&#10;Description automatically generated">
            <a:extLst>
              <a:ext uri="{FF2B5EF4-FFF2-40B4-BE49-F238E27FC236}">
                <a16:creationId xmlns:a16="http://schemas.microsoft.com/office/drawing/2014/main" id="{F4504F76-27A5-42F3-B37C-2488B24999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399" cy="8229600"/>
          </a:xfrm>
          <a:prstGeom prst="rect">
            <a:avLst/>
          </a:prstGeom>
        </p:spPr>
      </p:pic>
      <p:sp>
        <p:nvSpPr>
          <p:cNvPr id="17" name="TextBox 17"/>
          <p:cNvSpPr txBox="1"/>
          <p:nvPr/>
        </p:nvSpPr>
        <p:spPr>
          <a:xfrm>
            <a:off x="1849503" y="2203034"/>
            <a:ext cx="11372515" cy="3565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03"/>
              </a:lnSpc>
            </a:pPr>
            <a:r>
              <a:rPr lang="en-US" dirty="0">
                <a:solidFill>
                  <a:srgbClr val="3C3C3B"/>
                </a:solidFill>
                <a:latin typeface="Montserrat 1"/>
              </a:rPr>
              <a:t>1. False – there might be some early starts! Michael’s typical day starts at 7.30am</a:t>
            </a:r>
          </a:p>
        </p:txBody>
      </p:sp>
      <p:sp>
        <p:nvSpPr>
          <p:cNvPr id="18" name="TextBox 18"/>
          <p:cNvSpPr txBox="1"/>
          <p:nvPr/>
        </p:nvSpPr>
        <p:spPr>
          <a:xfrm>
            <a:off x="1849503" y="1562423"/>
            <a:ext cx="11372515" cy="4124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23"/>
              </a:lnSpc>
            </a:pPr>
            <a:r>
              <a:rPr lang="en-US" sz="2445" dirty="0">
                <a:solidFill>
                  <a:srgbClr val="3C3C3B"/>
                </a:solidFill>
                <a:latin typeface="Montserrat 2"/>
              </a:rPr>
              <a:t>Worksheet answers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E3A8043-20DE-438B-B5AC-21541DC690C4}"/>
              </a:ext>
            </a:extLst>
          </p:cNvPr>
          <p:cNvSpPr txBox="1"/>
          <p:nvPr/>
        </p:nvSpPr>
        <p:spPr>
          <a:xfrm>
            <a:off x="1736585" y="2948643"/>
            <a:ext cx="11469418" cy="4379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3003"/>
              </a:lnSpc>
            </a:pPr>
            <a:r>
              <a:rPr lang="en-US" dirty="0">
                <a:solidFill>
                  <a:srgbClr val="3C3C3B"/>
                </a:solidFill>
                <a:latin typeface="Montserrat 1" panose="020B0604020202020204" charset="0"/>
              </a:rPr>
              <a:t>2. This is typically ‘True’ – in Michael’s role his site manager gives him things to do for the day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3A2010F-171D-4FE9-A249-4C9A91E3BDD8}"/>
              </a:ext>
            </a:extLst>
          </p:cNvPr>
          <p:cNvSpPr txBox="1"/>
          <p:nvPr/>
        </p:nvSpPr>
        <p:spPr>
          <a:xfrm>
            <a:off x="1736585" y="3756620"/>
            <a:ext cx="11469418" cy="12073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3003"/>
              </a:lnSpc>
            </a:pPr>
            <a:r>
              <a:rPr lang="en-US" sz="1800" dirty="0">
                <a:solidFill>
                  <a:srgbClr val="3C3C3B"/>
                </a:solidFill>
                <a:latin typeface="Montserrat 1" panose="020B0604020202020204" charset="0"/>
              </a:rPr>
              <a:t>3. False – Every day is different for Michael and includes a range of activities including building a roof, putting a lock on a door, hanging a door, installing architrave, and skirting, and building walls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F4FCCE2-6A87-48EE-847D-9D8B56D83594}"/>
              </a:ext>
            </a:extLst>
          </p:cNvPr>
          <p:cNvSpPr txBox="1"/>
          <p:nvPr/>
        </p:nvSpPr>
        <p:spPr>
          <a:xfrm>
            <a:off x="1736585" y="5312387"/>
            <a:ext cx="7394222" cy="4379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3003"/>
              </a:lnSpc>
            </a:pPr>
            <a:r>
              <a:rPr lang="en-US" sz="1800" dirty="0">
                <a:solidFill>
                  <a:srgbClr val="3C3C3B"/>
                </a:solidFill>
                <a:latin typeface="Montserrat 1" panose="020B0604020202020204" charset="0"/>
              </a:rPr>
              <a:t>4. False – You earn while you learn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D0FAEE2-1C1B-4EF9-8316-8B4536E30368}"/>
              </a:ext>
            </a:extLst>
          </p:cNvPr>
          <p:cNvSpPr txBox="1"/>
          <p:nvPr/>
        </p:nvSpPr>
        <p:spPr>
          <a:xfrm>
            <a:off x="1736585" y="6098713"/>
            <a:ext cx="11469418" cy="12073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3003"/>
              </a:lnSpc>
            </a:pPr>
            <a:r>
              <a:rPr lang="en-US" sz="1800" dirty="0">
                <a:solidFill>
                  <a:srgbClr val="3C3C3B"/>
                </a:solidFill>
                <a:latin typeface="Montserrat 1" panose="020B0604020202020204" charset="0"/>
              </a:rPr>
              <a:t>5. False – Michael only goes one day a week and works the other 4 days. Other apprenticeships may have a more condensed study period so students need to check this when looking at their options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2" grpId="0"/>
      <p:bldP spid="24" grpId="0"/>
      <p:bldP spid="26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picture containing arrow&#10;&#10;Description automatically generated">
            <a:extLst>
              <a:ext uri="{FF2B5EF4-FFF2-40B4-BE49-F238E27FC236}">
                <a16:creationId xmlns:a16="http://schemas.microsoft.com/office/drawing/2014/main" id="{E2B6F651-144C-41EF-85D2-16873FCB3A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399" cy="8229600"/>
          </a:xfrm>
          <a:prstGeom prst="rect">
            <a:avLst/>
          </a:prstGeom>
        </p:spPr>
      </p:pic>
      <p:pic>
        <p:nvPicPr>
          <p:cNvPr id="17" name="Picture 17"/>
          <p:cNvPicPr>
            <a:picLocks noChangeAspect="1"/>
          </p:cNvPicPr>
          <p:nvPr/>
        </p:nvPicPr>
        <p:blipFill>
          <a:blip r:embed="rId3"/>
          <a:srcRect l="16153" t="7368" b="28476"/>
          <a:stretch>
            <a:fillRect/>
          </a:stretch>
        </p:blipFill>
        <p:spPr>
          <a:xfrm>
            <a:off x="8236663" y="2978147"/>
            <a:ext cx="5873893" cy="2769653"/>
          </a:xfrm>
          <a:prstGeom prst="rect">
            <a:avLst/>
          </a:prstGeom>
        </p:spPr>
      </p:pic>
      <p:sp>
        <p:nvSpPr>
          <p:cNvPr id="18" name="TextBox 18"/>
          <p:cNvSpPr txBox="1"/>
          <p:nvPr/>
        </p:nvSpPr>
        <p:spPr>
          <a:xfrm>
            <a:off x="1358358" y="1847126"/>
            <a:ext cx="5956842" cy="4044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23"/>
              </a:lnSpc>
            </a:pPr>
            <a:r>
              <a:rPr lang="en-US" sz="2445" dirty="0">
                <a:solidFill>
                  <a:srgbClr val="3C3C3B"/>
                </a:solidFill>
                <a:latin typeface="Montserrat 2"/>
              </a:rPr>
              <a:t>Discussion</a:t>
            </a:r>
            <a:endParaRPr lang="en-US" sz="2445" dirty="0">
              <a:solidFill>
                <a:srgbClr val="3C3C3B"/>
              </a:solidFill>
              <a:latin typeface="Montserrat 1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0AF0F87-6FB0-49C1-A988-D2A532A56087}"/>
              </a:ext>
            </a:extLst>
          </p:cNvPr>
          <p:cNvSpPr txBox="1"/>
          <p:nvPr/>
        </p:nvSpPr>
        <p:spPr>
          <a:xfrm>
            <a:off x="921463" y="2634897"/>
            <a:ext cx="7315200" cy="9328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27937" lvl="1" indent="-263969">
              <a:lnSpc>
                <a:spcPts val="3423"/>
              </a:lnSpc>
              <a:buFont typeface="Arial"/>
              <a:buChar char="•"/>
            </a:pPr>
            <a:r>
              <a:rPr lang="en-US" sz="2000" dirty="0">
                <a:solidFill>
                  <a:srgbClr val="3C3C3B"/>
                </a:solidFill>
                <a:latin typeface="Montserrat 1"/>
              </a:rPr>
              <a:t>What advice did Michael give to both students and parents?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2D9E402-6652-48A5-BDCD-6CFA6B72586F}"/>
              </a:ext>
            </a:extLst>
          </p:cNvPr>
          <p:cNvSpPr txBox="1"/>
          <p:nvPr/>
        </p:nvSpPr>
        <p:spPr>
          <a:xfrm>
            <a:off x="921463" y="4082197"/>
            <a:ext cx="7315200" cy="496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27937" lvl="1" indent="-263969">
              <a:lnSpc>
                <a:spcPts val="3423"/>
              </a:lnSpc>
              <a:buFont typeface="Arial"/>
              <a:buChar char="•"/>
            </a:pPr>
            <a:r>
              <a:rPr lang="en-US" sz="2000" dirty="0">
                <a:solidFill>
                  <a:srgbClr val="3C3C3B"/>
                </a:solidFill>
                <a:latin typeface="Montserrat 1"/>
              </a:rPr>
              <a:t>Why is his advice so important?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C9918D0-4D0F-4364-8658-260977034397}"/>
              </a:ext>
            </a:extLst>
          </p:cNvPr>
          <p:cNvSpPr txBox="1"/>
          <p:nvPr/>
        </p:nvSpPr>
        <p:spPr>
          <a:xfrm>
            <a:off x="921463" y="5257027"/>
            <a:ext cx="7315200" cy="9124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27937" lvl="1" indent="-263969">
              <a:lnSpc>
                <a:spcPts val="3423"/>
              </a:lnSpc>
              <a:buFont typeface="Arial"/>
              <a:buChar char="•"/>
            </a:pPr>
            <a:r>
              <a:rPr lang="en-US" sz="2000" dirty="0">
                <a:solidFill>
                  <a:srgbClr val="3C3C3B"/>
                </a:solidFill>
                <a:latin typeface="Montserrat 1"/>
              </a:rPr>
              <a:t>What other advice would be helpful for students or parents?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picture containing arrow&#10;&#10;Description automatically generated">
            <a:extLst>
              <a:ext uri="{FF2B5EF4-FFF2-40B4-BE49-F238E27FC236}">
                <a16:creationId xmlns:a16="http://schemas.microsoft.com/office/drawing/2014/main" id="{BF25DE7B-DF67-4DF6-B627-C97D280ABA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399" cy="8229600"/>
          </a:xfrm>
          <a:prstGeom prst="rect">
            <a:avLst/>
          </a:prstGeom>
        </p:spPr>
      </p:pic>
      <p:pic>
        <p:nvPicPr>
          <p:cNvPr id="18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1043652" y="2742153"/>
            <a:ext cx="2966771" cy="3291840"/>
          </a:xfrm>
          <a:prstGeom prst="rect">
            <a:avLst/>
          </a:prstGeom>
        </p:spPr>
      </p:pic>
      <p:sp>
        <p:nvSpPr>
          <p:cNvPr id="19" name="TextBox 19"/>
          <p:cNvSpPr txBox="1"/>
          <p:nvPr/>
        </p:nvSpPr>
        <p:spPr>
          <a:xfrm>
            <a:off x="1849503" y="2159436"/>
            <a:ext cx="11372515" cy="4202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423"/>
              </a:lnSpc>
            </a:pPr>
            <a:r>
              <a:rPr lang="en-US" sz="2445">
                <a:solidFill>
                  <a:srgbClr val="3C3C3B"/>
                </a:solidFill>
                <a:latin typeface="Montserrat 2"/>
              </a:rPr>
              <a:t>Homework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825009" y="2814376"/>
            <a:ext cx="6880665" cy="335514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20"/>
              </a:lnSpc>
            </a:pPr>
            <a:r>
              <a:rPr lang="en-US" sz="1800" dirty="0">
                <a:solidFill>
                  <a:srgbClr val="3C3C3B"/>
                </a:solidFill>
                <a:latin typeface="Montserrat 1"/>
              </a:rPr>
              <a:t>Go to the </a:t>
            </a:r>
            <a:r>
              <a:rPr lang="en-US" sz="1800" u="sng" dirty="0">
                <a:solidFill>
                  <a:srgbClr val="3C3C3B"/>
                </a:solidFill>
                <a:latin typeface="Montserrat 1"/>
                <a:hlinkClick r:id="rId5"/>
              </a:rPr>
              <a:t>Amazing Apprenticeships website</a:t>
            </a:r>
            <a:r>
              <a:rPr lang="en-US" sz="1800" dirty="0">
                <a:solidFill>
                  <a:srgbClr val="3C3C3B"/>
                </a:solidFill>
                <a:latin typeface="Montserrat 1"/>
                <a:hlinkClick r:id="rId5"/>
              </a:rPr>
              <a:t> </a:t>
            </a:r>
            <a:r>
              <a:rPr lang="en-US" sz="1800" dirty="0">
                <a:solidFill>
                  <a:srgbClr val="3C3C3B"/>
                </a:solidFill>
                <a:latin typeface="Montserrat 1"/>
              </a:rPr>
              <a:t>and complete </a:t>
            </a:r>
            <a:r>
              <a:rPr lang="en-US" sz="1800" dirty="0">
                <a:solidFill>
                  <a:srgbClr val="3C3C3B"/>
                </a:solidFill>
                <a:latin typeface="Montserrat 1"/>
                <a:hlinkClick r:id="rId6"/>
              </a:rPr>
              <a:t>the Apprenticeship Quiz 2022 </a:t>
            </a:r>
            <a:r>
              <a:rPr lang="en-US" sz="1800" dirty="0">
                <a:solidFill>
                  <a:srgbClr val="3C3C3B"/>
                </a:solidFill>
                <a:latin typeface="Montserrat 1"/>
              </a:rPr>
              <a:t>to learn a bit more about apprenticeships, what’s available and what employers are looking for. </a:t>
            </a:r>
          </a:p>
          <a:p>
            <a:pPr>
              <a:lnSpc>
                <a:spcPts val="2520"/>
              </a:lnSpc>
            </a:pPr>
            <a:endParaRPr lang="en-US" sz="1800" dirty="0">
              <a:solidFill>
                <a:srgbClr val="3C3C3B"/>
              </a:solidFill>
              <a:latin typeface="Montserrat 1"/>
            </a:endParaRPr>
          </a:p>
          <a:p>
            <a:pPr>
              <a:lnSpc>
                <a:spcPts val="2520"/>
              </a:lnSpc>
            </a:pPr>
            <a:r>
              <a:rPr lang="en-US" sz="1800" dirty="0">
                <a:solidFill>
                  <a:srgbClr val="3C3C3B"/>
                </a:solidFill>
                <a:latin typeface="Montserrat 1"/>
              </a:rPr>
              <a:t>Make a note of something interesting that you learnt from doing the quiz and be prepared to share your notes in the next lesson. </a:t>
            </a:r>
          </a:p>
          <a:p>
            <a:pPr>
              <a:lnSpc>
                <a:spcPts val="3423"/>
              </a:lnSpc>
            </a:pPr>
            <a:endParaRPr lang="en-US" sz="1800" dirty="0">
              <a:solidFill>
                <a:srgbClr val="3C3C3B"/>
              </a:solidFill>
              <a:latin typeface="Montserrat 1"/>
            </a:endParaRPr>
          </a:p>
          <a:p>
            <a:pPr>
              <a:lnSpc>
                <a:spcPts val="3423"/>
              </a:lnSpc>
            </a:pPr>
            <a:endParaRPr lang="en-US" sz="1800" dirty="0">
              <a:solidFill>
                <a:srgbClr val="3C3C3B"/>
              </a:solidFill>
              <a:latin typeface="Montserrat 1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ation xmlns="01cdd075-c344-4c65-8551-ba9dc45e019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7A01B3A3E01C46B68A68956A53F376" ma:contentTypeVersion="21" ma:contentTypeDescription="Create a new document." ma:contentTypeScope="" ma:versionID="4bdfe560132ac3c257337ece1815d1c5">
  <xsd:schema xmlns:xsd="http://www.w3.org/2001/XMLSchema" xmlns:xs="http://www.w3.org/2001/XMLSchema" xmlns:p="http://schemas.microsoft.com/office/2006/metadata/properties" xmlns:ns2="01cdd075-c344-4c65-8551-ba9dc45e0196" xmlns:ns3="6c2c260b-7b8b-4528-a165-310b68aa19c0" targetNamespace="http://schemas.microsoft.com/office/2006/metadata/properties" ma:root="true" ma:fieldsID="a0c7f2540c6d9f8ab94f08cbeff088fd" ns2:_="" ns3:_="">
    <xsd:import namespace="01cdd075-c344-4c65-8551-ba9dc45e0196"/>
    <xsd:import namespace="6c2c260b-7b8b-4528-a165-310b68aa19c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3:SharedWithUsers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Location" minOccurs="0"/>
                <xsd:element ref="ns2:f07d3687-ac90-42b1-a51b-18f0a9d734dcCountryOrRegion" minOccurs="0"/>
                <xsd:element ref="ns2:f07d3687-ac90-42b1-a51b-18f0a9d734dcState" minOccurs="0"/>
                <xsd:element ref="ns2:f07d3687-ac90-42b1-a51b-18f0a9d734dcCity" minOccurs="0"/>
                <xsd:element ref="ns2:f07d3687-ac90-42b1-a51b-18f0a9d734dcPostalCode" minOccurs="0"/>
                <xsd:element ref="ns2:f07d3687-ac90-42b1-a51b-18f0a9d734dcStreet" minOccurs="0"/>
                <xsd:element ref="ns2:f07d3687-ac90-42b1-a51b-18f0a9d734dcGeoLoc" minOccurs="0"/>
                <xsd:element ref="ns2:f07d3687-ac90-42b1-a51b-18f0a9d734dcDispName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cdd075-c344-4c65-8551-ba9dc45e01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2" nillable="true" ma:displayName="MediaServiceAutoTags" ma:internalName="MediaServiceAutoTags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Location" ma:index="18" nillable="true" ma:displayName="Location" ma:format="Dropdown" ma:internalName="Location">
      <xsd:simpleType>
        <xsd:restriction base="dms:Unknown"/>
      </xsd:simpleType>
    </xsd:element>
    <xsd:element name="f07d3687-ac90-42b1-a51b-18f0a9d734dcCountryOrRegion" ma:index="19" nillable="true" ma:displayName="Location: Country/Region" ma:internalName="CountryOrRegion" ma:readOnly="true">
      <xsd:simpleType>
        <xsd:restriction base="dms:Text"/>
      </xsd:simpleType>
    </xsd:element>
    <xsd:element name="f07d3687-ac90-42b1-a51b-18f0a9d734dcState" ma:index="20" nillable="true" ma:displayName="Location: State" ma:internalName="State" ma:readOnly="true">
      <xsd:simpleType>
        <xsd:restriction base="dms:Text"/>
      </xsd:simpleType>
    </xsd:element>
    <xsd:element name="f07d3687-ac90-42b1-a51b-18f0a9d734dcCity" ma:index="21" nillable="true" ma:displayName="Location: City" ma:internalName="City" ma:readOnly="true">
      <xsd:simpleType>
        <xsd:restriction base="dms:Text"/>
      </xsd:simpleType>
    </xsd:element>
    <xsd:element name="f07d3687-ac90-42b1-a51b-18f0a9d734dcPostalCode" ma:index="22" nillable="true" ma:displayName="Location: Postal Code" ma:internalName="PostalCode" ma:readOnly="true">
      <xsd:simpleType>
        <xsd:restriction base="dms:Text"/>
      </xsd:simpleType>
    </xsd:element>
    <xsd:element name="f07d3687-ac90-42b1-a51b-18f0a9d734dcStreet" ma:index="23" nillable="true" ma:displayName="Location: Street" ma:internalName="Street" ma:readOnly="true">
      <xsd:simpleType>
        <xsd:restriction base="dms:Text"/>
      </xsd:simpleType>
    </xsd:element>
    <xsd:element name="f07d3687-ac90-42b1-a51b-18f0a9d734dcGeoLoc" ma:index="24" nillable="true" ma:displayName="Location: Coordinates" ma:internalName="GeoLoc" ma:readOnly="true">
      <xsd:simpleType>
        <xsd:restriction base="dms:Unknown"/>
      </xsd:simpleType>
    </xsd:element>
    <xsd:element name="f07d3687-ac90-42b1-a51b-18f0a9d734dcDispName" ma:index="25" nillable="true" ma:displayName="Location: Name" ma:internalName="DispName" ma:readOnly="true">
      <xsd:simpleType>
        <xsd:restriction base="dms:Text"/>
      </xsd:simpleType>
    </xsd:element>
    <xsd:element name="MediaServiceAutoKeyPoints" ma:index="2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8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c2c260b-7b8b-4528-a165-310b68aa19c0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87FB51B-96B4-4310-ABAA-D460B9BDD642}">
  <ds:schemaRefs>
    <ds:schemaRef ds:uri="http://schemas.microsoft.com/office/2006/metadata/properties"/>
    <ds:schemaRef ds:uri="http://schemas.microsoft.com/office/infopath/2007/PartnerControls"/>
    <ds:schemaRef ds:uri="01cdd075-c344-4c65-8551-ba9dc45e0196"/>
  </ds:schemaRefs>
</ds:datastoreItem>
</file>

<file path=customXml/itemProps2.xml><?xml version="1.0" encoding="utf-8"?>
<ds:datastoreItem xmlns:ds="http://schemas.openxmlformats.org/officeDocument/2006/customXml" ds:itemID="{B7E7634D-17C4-479F-AE8C-EE5F0C8982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cdd075-c344-4c65-8551-ba9dc45e0196"/>
    <ds:schemaRef ds:uri="6c2c260b-7b8b-4528-a165-310b68aa19c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E3B2B65-F550-463E-8599-9C6E172F05D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326</Words>
  <Application>Microsoft Office PowerPoint</Application>
  <PresentationFormat>Custom</PresentationFormat>
  <Paragraphs>27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Montserrat 1</vt:lpstr>
      <vt:lpstr>Arial</vt:lpstr>
      <vt:lpstr>Calibri</vt:lpstr>
      <vt:lpstr>Bushcraft</vt:lpstr>
      <vt:lpstr>Montserrat 2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MP Michael</dc:title>
  <dc:creator>Alicia Pascall</dc:creator>
  <cp:lastModifiedBy>Alicia Pascall</cp:lastModifiedBy>
  <cp:revision>2</cp:revision>
  <dcterms:created xsi:type="dcterms:W3CDTF">2006-08-16T00:00:00Z</dcterms:created>
  <dcterms:modified xsi:type="dcterms:W3CDTF">2022-02-28T14:09:45Z</dcterms:modified>
  <dc:identifier>DAE5KSV2Akg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0x010100447A01B3A3E01C46B68A68956A53F376</vt:lpwstr>
  </property>
</Properties>
</file>