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257" r:id="rId6"/>
    <p:sldId id="258" r:id="rId7"/>
    <p:sldId id="260" r:id="rId8"/>
    <p:sldId id="264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B2755-9310-43FB-BED4-5A8F9A008200}" v="644" dt="2021-11-25T10:47:32.525"/>
    <p1510:client id="{F0D1030B-89A1-41BD-9772-A2E4BA3400D6}" v="13" dt="2021-11-25T11:17:24.7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8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Bright" userId="a7ec5abd-6d76-44df-ab0d-ade3466456f6" providerId="ADAL" clId="{BD2CDB2E-0156-49D7-8BEC-0C1E18BA4611}"/>
    <pc:docChg chg="modSld">
      <pc:chgData name="Katie Bright" userId="a7ec5abd-6d76-44df-ab0d-ade3466456f6" providerId="ADAL" clId="{BD2CDB2E-0156-49D7-8BEC-0C1E18BA4611}" dt="2021-11-25T14:49:17.073" v="0" actId="20577"/>
      <pc:docMkLst>
        <pc:docMk/>
      </pc:docMkLst>
      <pc:sldChg chg="modSp mod">
        <pc:chgData name="Katie Bright" userId="a7ec5abd-6d76-44df-ab0d-ade3466456f6" providerId="ADAL" clId="{BD2CDB2E-0156-49D7-8BEC-0C1E18BA4611}" dt="2021-11-25T14:49:17.073" v="0" actId="20577"/>
        <pc:sldMkLst>
          <pc:docMk/>
          <pc:sldMk cId="647299201" sldId="257"/>
        </pc:sldMkLst>
        <pc:spChg chg="mod">
          <ac:chgData name="Katie Bright" userId="a7ec5abd-6d76-44df-ab0d-ade3466456f6" providerId="ADAL" clId="{BD2CDB2E-0156-49D7-8BEC-0C1E18BA4611}" dt="2021-11-25T14:49:17.073" v="0" actId="20577"/>
          <ac:spMkLst>
            <pc:docMk/>
            <pc:sldMk cId="647299201" sldId="257"/>
            <ac:spMk id="3" creationId="{F4030A22-729E-43FD-B90A-9B4EEE6FB67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D3539-DA89-41E2-AD50-558C9954C31A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3AE11-4E60-4C3F-9BD7-A3ECAD0D0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96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Sorcha’s Apprentice Story Film can also be played from this link:</a:t>
            </a:r>
            <a:endParaRPr lang="en-GB" b="0" i="0" dirty="0">
              <a:solidFill>
                <a:srgbClr val="666666"/>
              </a:solidFill>
              <a:effectLst/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666666"/>
                </a:solidFill>
                <a:effectLst/>
                <a:latin typeface="-apple-system"/>
              </a:rPr>
              <a:t>http://amazingapprenticeships.com/resource/</a:t>
            </a:r>
            <a:r>
              <a:rPr lang="en-GB" dirty="0"/>
              <a:t>sorchas-apprentice-story-film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3AE11-4E60-4C3F-9BD7-A3ECAD0D01C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997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Sorcha’s Apprentice Story Resource Bundle can be accessed from this link:</a:t>
            </a:r>
            <a:endParaRPr lang="en-GB" b="0" i="0" dirty="0">
              <a:solidFill>
                <a:srgbClr val="666666"/>
              </a:solidFill>
              <a:effectLst/>
              <a:latin typeface="-apple-system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666666"/>
                </a:solidFill>
                <a:effectLst/>
                <a:latin typeface="-apple-system"/>
              </a:rPr>
              <a:t>http://amazingapprenticeships.com/resource/sorcha-africa-alive-resource-bundle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B3AE11-4E60-4C3F-9BD7-A3ECAD0D01C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55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F28E84-C8E5-4A02-9788-883D8BD13A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A29F28-4E63-407D-9868-DAA88AEA7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F1EDC-0DA9-4D65-B116-67365346D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636CA-C0A0-488C-9BE2-1EA2C59D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334373-7BAC-42D2-A6BD-98953FF4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12D7C-3229-4D47-8497-9C6A0D6CF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6409B1-1473-484C-BFDA-1FBCC85F08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E36DD0-F096-4968-A9E7-8756D686E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164BF-92E0-46C8-ABC5-673693B30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4E2AF-984E-4EB2-BF2F-C917464BC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11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BFCC5-A738-4FDE-8A76-781180BC4C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748E91-CA2F-4B88-951B-49E3CD6BE2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65804-A550-42D5-AA02-3402A982F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3B80B5-6D29-442D-BE07-5571C7FF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A0937-B6C4-456B-95D5-8EB19337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9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6B70D-B0A9-4802-820A-1AF97C398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16441-1049-454E-9253-3B253A3A2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9A9B8-C0E7-4A1F-949A-C0EA62DBC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BDE0B-21C8-4422-AC5E-D2DA2BFC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3DB24-2EE4-40D5-A900-652D2EC01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9002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47A0D-ED9C-4298-AEDC-C3E8A08E6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152BF9-46FF-446B-ABE0-1FCEB3AEA7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09A37-D5E0-4297-A5EB-9ADC7BBC0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3309C-CF09-4DC2-A52A-7C99B5C1F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1D0F7-02EC-4910-8369-6E09AD70D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051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9E31A-09C8-4337-8C1A-AC51044AB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94D1D-AB07-4B29-9E42-593C6BD1D4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592096-6676-4D91-B182-F3EC56445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179AD1-7F1D-4B25-8329-F56D94234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9024AF-703C-4C09-A4E2-D44CACDE8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E0CED8-8A39-4CC8-BF1B-599CE4D6F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92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C6D36-863B-417B-83B0-9EF7F6769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FE0CB-5D34-4B1F-BB14-91D4901DC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772D7-F397-46FE-A130-2A11A4210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A84D9C-8ADE-43C0-9392-7D3D2C39F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03A4DA-4218-439C-9B4C-3480AB2721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3C455A-DBDA-4F14-8118-29D8E44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F9109B-B327-4A3B-9CF4-7E152C08A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BC7018-010A-4C43-AFF1-579D310E6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632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315DF-F143-4F35-9473-5F8758FD5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342A95-D17C-4DBD-8DB1-876BDF5BA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467078-66C2-4549-8321-F74B27F0A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A5895-4397-4FA6-8BB2-35B567F0A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EAA12E-E196-48A4-B80F-D479CE69C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165640-98D2-4E03-AEB4-E52279ECC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66E555-48E8-4540-8B57-FC8F1C4A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142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F260F-ED89-42CA-BC32-4EF2EB27B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E87ABC-E72D-48F3-941C-D627D6150C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F708B8-8DB0-46C6-8675-B2ED313B84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9EC4C8-8C2C-4B72-BC8C-F7C6C93D0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70749D-55FD-4E70-AA28-47B8B2B6C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2A32E-6ED1-4A47-91FE-FAA425F0B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588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271C4-9CEB-4ED5-B586-C16E4D597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D53C9C-B723-4596-9C6D-42CBB33994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92AEBD-32A9-48E3-8999-1176CB4E19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8A248-BF5D-421B-83EF-2E9572D88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95DCFD-BE5D-4314-86DD-54D76C88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C0A5F1-CFAF-42BA-8655-DBD4C09E0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2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B47502-DD46-4E2E-A017-1AE99E4B9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5D6CE6-B31A-411D-9B9D-F706D16153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3BF3B-29B2-4FFC-B8DE-D0E76EA2E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AF460-C364-49FD-8913-A2897D5B7CFD}" type="datetimeFigureOut">
              <a:rPr lang="en-GB" smtClean="0"/>
              <a:t>25/11/2021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228BD-DF03-4C49-9429-8AD7BEDB53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D9B07-11BE-47BF-BA6A-8F49842130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9EA4C-93E3-4C84-B139-E4C08EAE7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334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mazingapprenticeships.com/resource/sorchas-apprentice-story-fil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mazingapprenticeships.com/resource/the-apprenticeship-a-z-of-men-at-work-case-study-booklet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ign&#10;&#10;Description automatically generated with low confidence">
            <a:extLst>
              <a:ext uri="{FF2B5EF4-FFF2-40B4-BE49-F238E27FC236}">
                <a16:creationId xmlns:a16="http://schemas.microsoft.com/office/drawing/2014/main" id="{5DBA1E39-6324-458B-B351-5175C89D37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1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3CE707DD-0B35-4FE7-9ACC-6AF1C726EC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CD0C733-5CA3-41C2-A633-A2D932A734E2}"/>
              </a:ext>
            </a:extLst>
          </p:cNvPr>
          <p:cNvSpPr txBox="1"/>
          <p:nvPr/>
        </p:nvSpPr>
        <p:spPr>
          <a:xfrm>
            <a:off x="1575582" y="2110154"/>
            <a:ext cx="9058006" cy="355912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FBBED7-F243-46BB-84FA-5D846940561F}"/>
              </a:ext>
            </a:extLst>
          </p:cNvPr>
          <p:cNvSpPr txBox="1"/>
          <p:nvPr/>
        </p:nvSpPr>
        <p:spPr>
          <a:xfrm>
            <a:off x="2488015" y="3693153"/>
            <a:ext cx="7197095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66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030A22-729E-43FD-B90A-9B4EEE6FB678}"/>
              </a:ext>
            </a:extLst>
          </p:cNvPr>
          <p:cNvSpPr txBox="1"/>
          <p:nvPr/>
        </p:nvSpPr>
        <p:spPr>
          <a:xfrm>
            <a:off x="2488015" y="2801247"/>
            <a:ext cx="7197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Montserrat Medium" panose="00000600000000000000" pitchFamily="50" charset="0"/>
              </a:rPr>
              <a:t>Enter your Kahoot code below:</a:t>
            </a:r>
          </a:p>
        </p:txBody>
      </p:sp>
    </p:spTree>
    <p:extLst>
      <p:ext uri="{BB962C8B-B14F-4D97-AF65-F5344CB8AC3E}">
        <p14:creationId xmlns:p14="http://schemas.microsoft.com/office/powerpoint/2010/main" val="647299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7DFCAAD-2BB6-4AAF-994B-45C05D4D1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4BA33A-6652-4A81-895D-1BFEC82D6A6B}"/>
              </a:ext>
            </a:extLst>
          </p:cNvPr>
          <p:cNvSpPr txBox="1"/>
          <p:nvPr/>
        </p:nvSpPr>
        <p:spPr>
          <a:xfrm>
            <a:off x="1514475" y="2352675"/>
            <a:ext cx="50196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>
                <a:latin typeface="Montserrat Medium" panose="00000600000000000000" pitchFamily="50" charset="0"/>
              </a:rPr>
              <a:t>How many zoos are there in the UK?</a:t>
            </a:r>
          </a:p>
          <a:p>
            <a:r>
              <a:rPr lang="en-GB" dirty="0">
                <a:latin typeface="Montserrat Medium" panose="00000600000000000000" pitchFamily="50" charset="0"/>
              </a:rPr>
              <a:t>     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300        48          122             59</a:t>
            </a:r>
          </a:p>
          <a:p>
            <a:endParaRPr lang="en-GB" dirty="0">
              <a:latin typeface="Montserrat Medium" panose="00000600000000000000" pitchFamily="50" charset="0"/>
            </a:endParaRPr>
          </a:p>
          <a:p>
            <a:endParaRPr lang="en-GB" dirty="0">
              <a:latin typeface="Montserrat Medium" panose="00000600000000000000" pitchFamily="50" charset="0"/>
            </a:endParaRPr>
          </a:p>
          <a:p>
            <a:endParaRPr lang="en-GB" dirty="0">
              <a:latin typeface="Montserrat Medium" panose="00000600000000000000" pitchFamily="50" charset="0"/>
            </a:endParaRPr>
          </a:p>
          <a:p>
            <a:r>
              <a:rPr lang="en-GB" dirty="0">
                <a:latin typeface="Montserrat Medium" panose="00000600000000000000" pitchFamily="50" charset="0"/>
              </a:rPr>
              <a:t>2. Which of these groups of animals come from Africa?</a:t>
            </a:r>
          </a:p>
          <a:p>
            <a:r>
              <a:rPr lang="en-GB" dirty="0">
                <a:latin typeface="Montserrat Medium" panose="00000600000000000000" pitchFamily="50" charset="0"/>
              </a:rPr>
              <a:t>   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rhino / lion / leopard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elephant / tiger / lion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wolf / hippo / tiger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cheetah / aardvark / guinea pig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BE4FDB-CC53-43DA-BDB0-97E5DA46C126}"/>
              </a:ext>
            </a:extLst>
          </p:cNvPr>
          <p:cNvSpPr txBox="1"/>
          <p:nvPr/>
        </p:nvSpPr>
        <p:spPr>
          <a:xfrm>
            <a:off x="6877050" y="2352675"/>
            <a:ext cx="43719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Montserrat Medium" panose="00000600000000000000" pitchFamily="50" charset="0"/>
              </a:rPr>
              <a:t>3. True or False?</a:t>
            </a:r>
          </a:p>
          <a:p>
            <a:r>
              <a:rPr lang="en-GB" dirty="0">
                <a:latin typeface="Montserrat Medium" panose="00000600000000000000" pitchFamily="50" charset="0"/>
              </a:rPr>
              <a:t>   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Zookeepers look after animals in zoos, safari parks and aquariums.</a:t>
            </a:r>
          </a:p>
          <a:p>
            <a:endParaRPr lang="en-GB" dirty="0">
              <a:latin typeface="Montserrat Medium" panose="00000600000000000000" pitchFamily="50" charset="0"/>
            </a:endParaRPr>
          </a:p>
          <a:p>
            <a:endParaRPr lang="en-GB" dirty="0">
              <a:latin typeface="Montserrat Medium" panose="00000600000000000000" pitchFamily="50" charset="0"/>
            </a:endParaRPr>
          </a:p>
          <a:p>
            <a:r>
              <a:rPr lang="en-GB" dirty="0">
                <a:latin typeface="Montserrat Medium" panose="00000600000000000000" pitchFamily="50" charset="0"/>
              </a:rPr>
              <a:t>4. Which of these isn’t a job working with animals?</a:t>
            </a:r>
          </a:p>
          <a:p>
            <a:r>
              <a:rPr lang="en-GB" dirty="0">
                <a:latin typeface="Montserrat Medium" panose="00000600000000000000" pitchFamily="50" charset="0"/>
              </a:rPr>
              <a:t>    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Zookeeper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Veterinarian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Palaeontologist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     Marine biologist </a:t>
            </a:r>
          </a:p>
        </p:txBody>
      </p:sp>
    </p:spTree>
    <p:extLst>
      <p:ext uri="{BB962C8B-B14F-4D97-AF65-F5344CB8AC3E}">
        <p14:creationId xmlns:p14="http://schemas.microsoft.com/office/powerpoint/2010/main" val="2767782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8F695DA-18FB-478D-8605-8FE4334273F8}"/>
              </a:ext>
            </a:extLst>
          </p:cNvPr>
          <p:cNvSpPr txBox="1"/>
          <p:nvPr/>
        </p:nvSpPr>
        <p:spPr>
          <a:xfrm>
            <a:off x="5385739" y="4660233"/>
            <a:ext cx="3491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>
                <a:solidFill>
                  <a:schemeClr val="bg1"/>
                </a:solidFill>
                <a:latin typeface="Montserrat"/>
              </a:rPr>
              <a:t>Watch Sorcha’s story here. </a:t>
            </a:r>
            <a:endParaRPr lang="en-GB" sz="1800" b="1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pic>
        <p:nvPicPr>
          <p:cNvPr id="3" name="Picture 2" descr="A picture containing text, indoor, electronics, computer&#10;&#10;Description automatically generated">
            <a:extLst>
              <a:ext uri="{FF2B5EF4-FFF2-40B4-BE49-F238E27FC236}">
                <a16:creationId xmlns:a16="http://schemas.microsoft.com/office/drawing/2014/main" id="{A56ADED5-FDA6-4669-BF86-0815CC6A1E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6B8EEF4-47DE-4B20-9D60-6F3C8172EFEE}"/>
              </a:ext>
            </a:extLst>
          </p:cNvPr>
          <p:cNvSpPr txBox="1"/>
          <p:nvPr/>
        </p:nvSpPr>
        <p:spPr>
          <a:xfrm>
            <a:off x="6770165" y="747791"/>
            <a:ext cx="25857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latin typeface="Montserra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Click here to watch</a:t>
            </a:r>
            <a:endParaRPr lang="en-GB" sz="1800" b="1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815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CF5CADC9-3F65-4A88-9F9C-3946371F30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43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336ECACF-E839-4536-8675-BB4152B0EE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1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10F33DBF-5F7D-459D-9789-1CE94FB5F7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85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99114DBF-223A-4783-8D62-6F3CCE8E6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16F1CF-C521-4FB4-A0DC-9BCAC438C82A}"/>
              </a:ext>
            </a:extLst>
          </p:cNvPr>
          <p:cNvSpPr txBox="1"/>
          <p:nvPr/>
        </p:nvSpPr>
        <p:spPr>
          <a:xfrm>
            <a:off x="1495425" y="2390775"/>
            <a:ext cx="728662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Montserrat Medium" panose="00000600000000000000" pitchFamily="50" charset="0"/>
              </a:rPr>
              <a:t>G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Montserrat Medium" panose="00000600000000000000" pitchFamily="50" charset="0"/>
              </a:rPr>
              <a:t>o to the Amazing Apprenticeships website to read Cian's story in the </a:t>
            </a:r>
            <a:r>
              <a:rPr lang="en-GB" sz="1800" b="0" i="0" u="none" strike="noStrike" baseline="0" dirty="0">
                <a:solidFill>
                  <a:srgbClr val="41A2D8"/>
                </a:solidFill>
                <a:latin typeface="Montserrat Medium" panose="00000600000000000000" pitchFamily="50" charset="0"/>
                <a:hlinkClick r:id="rId3"/>
              </a:rPr>
              <a:t>A-Z of Men at Work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Montserrat Medium" panose="00000600000000000000" pitchFamily="50" charset="0"/>
              </a:rPr>
              <a:t>(he is letter Z!). </a:t>
            </a:r>
          </a:p>
          <a:p>
            <a:endParaRPr lang="en-GB" sz="1800" b="0" i="0" u="none" strike="noStrike" baseline="0" dirty="0">
              <a:solidFill>
                <a:srgbClr val="000000"/>
              </a:solidFill>
              <a:latin typeface="Montserrat Medium" panose="00000600000000000000" pitchFamily="50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Is Cian's apprenticeship level and type the same as Sorcha’s?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What is the difference between Cian’s most exciting project and his favourite on-the-job experience?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What has been the most satisfying part of Cian's apprenticeship?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1600" b="0" i="0" u="none" strike="noStrike" baseline="0" dirty="0">
                <a:solidFill>
                  <a:schemeClr val="bg1">
                    <a:lumMod val="50000"/>
                  </a:schemeClr>
                </a:solidFill>
                <a:latin typeface="Montserrat Medium" panose="00000600000000000000" pitchFamily="50" charset="0"/>
              </a:rPr>
              <a:t>Read Cian's quote at the bottom of the page. What would your motivational quote be?</a:t>
            </a:r>
          </a:p>
          <a:p>
            <a:endParaRPr lang="en-GB" dirty="0">
              <a:solidFill>
                <a:srgbClr val="000000"/>
              </a:solidFill>
              <a:latin typeface="Montserrat Medium" panose="00000600000000000000" pitchFamily="50" charset="0"/>
            </a:endParaRPr>
          </a:p>
          <a:p>
            <a:endParaRPr lang="en-GB" dirty="0">
              <a:solidFill>
                <a:schemeClr val="bg1">
                  <a:lumMod val="50000"/>
                </a:schemeClr>
              </a:solidFill>
              <a:latin typeface="Montserrat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891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5B436B-5260-4417-A04C-F911A306992C}">
  <ds:schemaRefs>
    <ds:schemaRef ds:uri="01cdd075-c344-4c65-8551-ba9dc45e0196"/>
    <ds:schemaRef ds:uri="6c2c260b-7b8b-4528-a165-310b68aa19c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27552C1-5AC3-4E00-AA87-8DF9A0F62512}">
  <ds:schemaRefs>
    <ds:schemaRef ds:uri="01cdd075-c344-4c65-8551-ba9dc45e0196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59A47E1-527D-489B-9684-846D8F8049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227</Words>
  <Application>Microsoft Office PowerPoint</Application>
  <PresentationFormat>Widescreen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-apple-system</vt:lpstr>
      <vt:lpstr>Arial</vt:lpstr>
      <vt:lpstr>Calibri</vt:lpstr>
      <vt:lpstr>Calibri Light</vt:lpstr>
      <vt:lpstr>Montserrat</vt:lpstr>
      <vt:lpstr>Montserrat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Pascall</dc:creator>
  <cp:lastModifiedBy>Katie Bright</cp:lastModifiedBy>
  <cp:revision>2</cp:revision>
  <dcterms:created xsi:type="dcterms:W3CDTF">2021-11-25T09:33:23Z</dcterms:created>
  <dcterms:modified xsi:type="dcterms:W3CDTF">2021-11-25T14:49:43Z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