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75" r:id="rId8"/>
    <p:sldId id="276" r:id="rId9"/>
    <p:sldId id="277" r:id="rId10"/>
    <p:sldId id="262" r:id="rId11"/>
    <p:sldId id="263" r:id="rId12"/>
    <p:sldId id="264" r:id="rId13"/>
    <p:sldId id="281" r:id="rId14"/>
    <p:sldId id="278" r:id="rId15"/>
    <p:sldId id="279" r:id="rId16"/>
    <p:sldId id="268" r:id="rId17"/>
    <p:sldId id="269" r:id="rId18"/>
    <p:sldId id="282" r:id="rId19"/>
    <p:sldId id="271" r:id="rId20"/>
    <p:sldId id="272" r:id="rId21"/>
    <p:sldId id="273" r:id="rId22"/>
    <p:sldId id="283" r:id="rId23"/>
    <p:sldId id="284" r:id="rId24"/>
  </p:sldIdLst>
  <p:sldSz cx="18288000" cy="10287000"/>
  <p:notesSz cx="6858000" cy="9144000"/>
  <p:embeddedFontLst>
    <p:embeddedFont>
      <p:font typeface="Canva Sans Bold"/>
      <p:regular r:id="rId26"/>
    </p:embeddedFont>
    <p:embeddedFont>
      <p:font typeface="Montserrat 1"/>
      <p:regular r:id="rId27"/>
    </p:embeddedFont>
    <p:embeddedFont>
      <p:font typeface="Montserrat 2"/>
      <p:regular r:id="rId28"/>
    </p:embeddedFont>
    <p:embeddedFont>
      <p:font typeface="Montserrat 3" panose="020B0604020202020204"/>
      <p:regular r:id="rId29"/>
    </p:embeddedFont>
    <p:embeddedFont>
      <p:font typeface="Montserrat 3 Bold" panose="020B0604020202020204"/>
      <p:regular r:id="rId30"/>
    </p:embeddedFont>
    <p:embeddedFont>
      <p:font typeface="Montserrat 5"/>
      <p:regular r:id="rId31"/>
    </p:embeddedFont>
    <p:embeddedFont>
      <p:font typeface="Montserrat 6"/>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21E"/>
    <a:srgbClr val="FEE4B3"/>
    <a:srgbClr val="F3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718E31-13CD-4620-8FB2-AA40FDA81353}" v="19" dt="2024-11-05T13:04:50.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3850" autoAdjust="0"/>
  </p:normalViewPr>
  <p:slideViewPr>
    <p:cSldViewPr>
      <p:cViewPr varScale="1">
        <p:scale>
          <a:sx n="55" d="100"/>
          <a:sy n="55" d="100"/>
        </p:scale>
        <p:origin x="16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womey" userId="ef176716-8ebb-42f3-81eb-15fd71ddcb48" providerId="ADAL" clId="{D0718E31-13CD-4620-8FB2-AA40FDA81353}"/>
    <pc:docChg chg="undo redo custSel addSld delSld modSld">
      <pc:chgData name="Helen Twomey" userId="ef176716-8ebb-42f3-81eb-15fd71ddcb48" providerId="ADAL" clId="{D0718E31-13CD-4620-8FB2-AA40FDA81353}" dt="2024-11-11T08:58:45.861" v="1169" actId="20577"/>
      <pc:docMkLst>
        <pc:docMk/>
      </pc:docMkLst>
      <pc:sldChg chg="mod modShow">
        <pc:chgData name="Helen Twomey" userId="ef176716-8ebb-42f3-81eb-15fd71ddcb48" providerId="ADAL" clId="{D0718E31-13CD-4620-8FB2-AA40FDA81353}" dt="2024-11-05T12:55:10.063" v="556" actId="729"/>
        <pc:sldMkLst>
          <pc:docMk/>
          <pc:sldMk cId="0" sldId="256"/>
        </pc:sldMkLst>
      </pc:sldChg>
      <pc:sldChg chg="modSp mod modShow">
        <pc:chgData name="Helen Twomey" userId="ef176716-8ebb-42f3-81eb-15fd71ddcb48" providerId="ADAL" clId="{D0718E31-13CD-4620-8FB2-AA40FDA81353}" dt="2024-11-05T12:55:13.830" v="557" actId="729"/>
        <pc:sldMkLst>
          <pc:docMk/>
          <pc:sldMk cId="0" sldId="257"/>
        </pc:sldMkLst>
        <pc:spChg chg="mod">
          <ac:chgData name="Helen Twomey" userId="ef176716-8ebb-42f3-81eb-15fd71ddcb48" providerId="ADAL" clId="{D0718E31-13CD-4620-8FB2-AA40FDA81353}" dt="2024-11-05T12:40:27.684" v="64" actId="13926"/>
          <ac:spMkLst>
            <pc:docMk/>
            <pc:sldMk cId="0" sldId="257"/>
            <ac:spMk id="7" creationId="{00000000-0000-0000-0000-000000000000}"/>
          </ac:spMkLst>
        </pc:spChg>
      </pc:sldChg>
      <pc:sldChg chg="mod modShow">
        <pc:chgData name="Helen Twomey" userId="ef176716-8ebb-42f3-81eb-15fd71ddcb48" providerId="ADAL" clId="{D0718E31-13CD-4620-8FB2-AA40FDA81353}" dt="2024-11-05T12:55:17.081" v="558" actId="729"/>
        <pc:sldMkLst>
          <pc:docMk/>
          <pc:sldMk cId="0" sldId="258"/>
        </pc:sldMkLst>
      </pc:sldChg>
      <pc:sldChg chg="modNotesTx">
        <pc:chgData name="Helen Twomey" userId="ef176716-8ebb-42f3-81eb-15fd71ddcb48" providerId="ADAL" clId="{D0718E31-13CD-4620-8FB2-AA40FDA81353}" dt="2024-11-05T12:43:59.263" v="94"/>
        <pc:sldMkLst>
          <pc:docMk/>
          <pc:sldMk cId="0" sldId="262"/>
        </pc:sldMkLst>
      </pc:sldChg>
      <pc:sldChg chg="addSp delSp modSp mod modNotesTx">
        <pc:chgData name="Helen Twomey" userId="ef176716-8ebb-42f3-81eb-15fd71ddcb48" providerId="ADAL" clId="{D0718E31-13CD-4620-8FB2-AA40FDA81353}" dt="2024-11-06T12:44:05.438" v="1112" actId="403"/>
        <pc:sldMkLst>
          <pc:docMk/>
          <pc:sldMk cId="0" sldId="263"/>
        </pc:sldMkLst>
        <pc:spChg chg="mod">
          <ac:chgData name="Helen Twomey" userId="ef176716-8ebb-42f3-81eb-15fd71ddcb48" providerId="ADAL" clId="{D0718E31-13CD-4620-8FB2-AA40FDA81353}" dt="2024-11-05T13:02:43.109" v="968" actId="207"/>
          <ac:spMkLst>
            <pc:docMk/>
            <pc:sldMk cId="0" sldId="263"/>
            <ac:spMk id="6" creationId="{00000000-0000-0000-0000-000000000000}"/>
          </ac:spMkLst>
        </pc:spChg>
        <pc:spChg chg="mod">
          <ac:chgData name="Helen Twomey" userId="ef176716-8ebb-42f3-81eb-15fd71ddcb48" providerId="ADAL" clId="{D0718E31-13CD-4620-8FB2-AA40FDA81353}" dt="2024-11-05T13:02:43.109" v="968" actId="207"/>
          <ac:spMkLst>
            <pc:docMk/>
            <pc:sldMk cId="0" sldId="263"/>
            <ac:spMk id="7" creationId="{00000000-0000-0000-0000-000000000000}"/>
          </ac:spMkLst>
        </pc:spChg>
        <pc:spChg chg="mod">
          <ac:chgData name="Helen Twomey" userId="ef176716-8ebb-42f3-81eb-15fd71ddcb48" providerId="ADAL" clId="{D0718E31-13CD-4620-8FB2-AA40FDA81353}" dt="2024-11-06T12:43:55.833" v="1109" actId="404"/>
          <ac:spMkLst>
            <pc:docMk/>
            <pc:sldMk cId="0" sldId="263"/>
            <ac:spMk id="8"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9"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12"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13"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16"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17"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20"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21"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24"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25"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28"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29"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31" creationId="{00000000-0000-0000-0000-000000000000}"/>
          </ac:spMkLst>
        </pc:spChg>
        <pc:spChg chg="mod">
          <ac:chgData name="Helen Twomey" userId="ef176716-8ebb-42f3-81eb-15fd71ddcb48" providerId="ADAL" clId="{D0718E31-13CD-4620-8FB2-AA40FDA81353}" dt="2024-11-05T13:04:49.426" v="1014" actId="164"/>
          <ac:spMkLst>
            <pc:docMk/>
            <pc:sldMk cId="0" sldId="263"/>
            <ac:spMk id="32" creationId="{00000000-0000-0000-0000-000000000000}"/>
          </ac:spMkLst>
        </pc:spChg>
        <pc:spChg chg="mod">
          <ac:chgData name="Helen Twomey" userId="ef176716-8ebb-42f3-81eb-15fd71ddcb48" providerId="ADAL" clId="{D0718E31-13CD-4620-8FB2-AA40FDA81353}" dt="2024-11-05T13:04:46.585" v="1011" actId="164"/>
          <ac:spMkLst>
            <pc:docMk/>
            <pc:sldMk cId="0" sldId="263"/>
            <ac:spMk id="34"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36"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37"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39"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1"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2"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4"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6"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7"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49"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51"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53"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55"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56"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58"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60"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61" creationId="{00000000-0000-0000-0000-000000000000}"/>
          </ac:spMkLst>
        </pc:spChg>
        <pc:spChg chg="mod">
          <ac:chgData name="Helen Twomey" userId="ef176716-8ebb-42f3-81eb-15fd71ddcb48" providerId="ADAL" clId="{D0718E31-13CD-4620-8FB2-AA40FDA81353}" dt="2024-11-05T13:04:46.127" v="1010" actId="164"/>
          <ac:spMkLst>
            <pc:docMk/>
            <pc:sldMk cId="0" sldId="263"/>
            <ac:spMk id="63" creationId="{00000000-0000-0000-0000-000000000000}"/>
          </ac:spMkLst>
        </pc:spChg>
        <pc:spChg chg="mod">
          <ac:chgData name="Helen Twomey" userId="ef176716-8ebb-42f3-81eb-15fd71ddcb48" providerId="ADAL" clId="{D0718E31-13CD-4620-8FB2-AA40FDA81353}" dt="2024-11-06T12:43:40.449" v="1102" actId="14100"/>
          <ac:spMkLst>
            <pc:docMk/>
            <pc:sldMk cId="0" sldId="263"/>
            <ac:spMk id="64" creationId="{00000000-0000-0000-0000-000000000000}"/>
          </ac:spMkLst>
        </pc:spChg>
        <pc:spChg chg="mod">
          <ac:chgData name="Helen Twomey" userId="ef176716-8ebb-42f3-81eb-15fd71ddcb48" providerId="ADAL" clId="{D0718E31-13CD-4620-8FB2-AA40FDA81353}" dt="2024-11-06T12:44:05.438" v="1112" actId="403"/>
          <ac:spMkLst>
            <pc:docMk/>
            <pc:sldMk cId="0" sldId="263"/>
            <ac:spMk id="65" creationId="{00000000-0000-0000-0000-000000000000}"/>
          </ac:spMkLst>
        </pc:spChg>
        <pc:spChg chg="mod">
          <ac:chgData name="Helen Twomey" userId="ef176716-8ebb-42f3-81eb-15fd71ddcb48" providerId="ADAL" clId="{D0718E31-13CD-4620-8FB2-AA40FDA81353}" dt="2024-11-05T13:03:12.043" v="975" actId="1036"/>
          <ac:spMkLst>
            <pc:docMk/>
            <pc:sldMk cId="0" sldId="263"/>
            <ac:spMk id="66" creationId="{00000000-0000-0000-0000-000000000000}"/>
          </ac:spMkLst>
        </pc:spChg>
        <pc:spChg chg="mod">
          <ac:chgData name="Helen Twomey" userId="ef176716-8ebb-42f3-81eb-15fd71ddcb48" providerId="ADAL" clId="{D0718E31-13CD-4620-8FB2-AA40FDA81353}" dt="2024-11-05T12:34:21.042" v="10"/>
          <ac:spMkLst>
            <pc:docMk/>
            <pc:sldMk cId="0" sldId="263"/>
            <ac:spMk id="73" creationId="{B04CB125-CAB6-4C6A-E920-42F7642A66FD}"/>
          </ac:spMkLst>
        </pc:spChg>
        <pc:spChg chg="mod">
          <ac:chgData name="Helen Twomey" userId="ef176716-8ebb-42f3-81eb-15fd71ddcb48" providerId="ADAL" clId="{D0718E31-13CD-4620-8FB2-AA40FDA81353}" dt="2024-11-05T12:34:21.042" v="10"/>
          <ac:spMkLst>
            <pc:docMk/>
            <pc:sldMk cId="0" sldId="263"/>
            <ac:spMk id="74" creationId="{5A6B7D1B-88DA-BA6F-267B-5988E54080F5}"/>
          </ac:spMkLst>
        </pc:spChg>
        <pc:grpChg chg="mod">
          <ac:chgData name="Helen Twomey" userId="ef176716-8ebb-42f3-81eb-15fd71ddcb48" providerId="ADAL" clId="{D0718E31-13CD-4620-8FB2-AA40FDA81353}" dt="2024-11-05T13:04:56.849" v="1017" actId="1076"/>
          <ac:grpSpMkLst>
            <pc:docMk/>
            <pc:sldMk cId="0" sldId="263"/>
            <ac:grpSpMk id="5"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11"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15"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19"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23"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27"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30" creationId="{00000000-0000-0000-0000-000000000000}"/>
          </ac:grpSpMkLst>
        </pc:grpChg>
        <pc:grpChg chg="mod">
          <ac:chgData name="Helen Twomey" userId="ef176716-8ebb-42f3-81eb-15fd71ddcb48" providerId="ADAL" clId="{D0718E31-13CD-4620-8FB2-AA40FDA81353}" dt="2024-11-05T13:04:49.426" v="1014" actId="164"/>
          <ac:grpSpMkLst>
            <pc:docMk/>
            <pc:sldMk cId="0" sldId="263"/>
            <ac:grpSpMk id="33"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35"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38"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40"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43"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45"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48"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50"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52"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54"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57" creationId="{00000000-0000-0000-0000-000000000000}"/>
          </ac:grpSpMkLst>
        </pc:grpChg>
        <pc:grpChg chg="mod">
          <ac:chgData name="Helen Twomey" userId="ef176716-8ebb-42f3-81eb-15fd71ddcb48" providerId="ADAL" clId="{D0718E31-13CD-4620-8FB2-AA40FDA81353}" dt="2024-11-05T13:04:50.020" v="1015" actId="164"/>
          <ac:grpSpMkLst>
            <pc:docMk/>
            <pc:sldMk cId="0" sldId="263"/>
            <ac:grpSpMk id="59" creationId="{00000000-0000-0000-0000-000000000000}"/>
          </ac:grpSpMkLst>
        </pc:grpChg>
        <pc:grpChg chg="mod">
          <ac:chgData name="Helen Twomey" userId="ef176716-8ebb-42f3-81eb-15fd71ddcb48" providerId="ADAL" clId="{D0718E31-13CD-4620-8FB2-AA40FDA81353}" dt="2024-11-05T13:04:46.127" v="1010" actId="164"/>
          <ac:grpSpMkLst>
            <pc:docMk/>
            <pc:sldMk cId="0" sldId="263"/>
            <ac:grpSpMk id="62" creationId="{00000000-0000-0000-0000-000000000000}"/>
          </ac:grpSpMkLst>
        </pc:grpChg>
        <pc:grpChg chg="add del mod">
          <ac:chgData name="Helen Twomey" userId="ef176716-8ebb-42f3-81eb-15fd71ddcb48" providerId="ADAL" clId="{D0718E31-13CD-4620-8FB2-AA40FDA81353}" dt="2024-11-05T12:34:24.867" v="11" actId="478"/>
          <ac:grpSpMkLst>
            <pc:docMk/>
            <pc:sldMk cId="0" sldId="263"/>
            <ac:grpSpMk id="72" creationId="{7381DC74-C4A3-A4E6-3A77-6E27D72CB84C}"/>
          </ac:grpSpMkLst>
        </pc:grpChg>
        <pc:grpChg chg="add mod">
          <ac:chgData name="Helen Twomey" userId="ef176716-8ebb-42f3-81eb-15fd71ddcb48" providerId="ADAL" clId="{D0718E31-13CD-4620-8FB2-AA40FDA81353}" dt="2024-11-05T13:06:22.753" v="1027" actId="1076"/>
          <ac:grpSpMkLst>
            <pc:docMk/>
            <pc:sldMk cId="0" sldId="263"/>
            <ac:grpSpMk id="75" creationId="{BBD2AD3D-2058-C302-B6A9-E56208799D89}"/>
          </ac:grpSpMkLst>
        </pc:grpChg>
        <pc:grpChg chg="add mod">
          <ac:chgData name="Helen Twomey" userId="ef176716-8ebb-42f3-81eb-15fd71ddcb48" providerId="ADAL" clId="{D0718E31-13CD-4620-8FB2-AA40FDA81353}" dt="2024-11-05T13:04:50.020" v="1015" actId="164"/>
          <ac:grpSpMkLst>
            <pc:docMk/>
            <pc:sldMk cId="0" sldId="263"/>
            <ac:grpSpMk id="76" creationId="{3B5D6966-281E-8A9D-D34F-A44379578058}"/>
          </ac:grpSpMkLst>
        </pc:grpChg>
      </pc:sldChg>
      <pc:sldChg chg="modSp mod modNotesTx">
        <pc:chgData name="Helen Twomey" userId="ef176716-8ebb-42f3-81eb-15fd71ddcb48" providerId="ADAL" clId="{D0718E31-13CD-4620-8FB2-AA40FDA81353}" dt="2024-11-06T12:44:26.330" v="1115" actId="113"/>
        <pc:sldMkLst>
          <pc:docMk/>
          <pc:sldMk cId="0" sldId="264"/>
        </pc:sldMkLst>
        <pc:spChg chg="mod">
          <ac:chgData name="Helen Twomey" userId="ef176716-8ebb-42f3-81eb-15fd71ddcb48" providerId="ADAL" clId="{D0718E31-13CD-4620-8FB2-AA40FDA81353}" dt="2024-11-05T13:04:45.534" v="1009" actId="207"/>
          <ac:spMkLst>
            <pc:docMk/>
            <pc:sldMk cId="0" sldId="264"/>
            <ac:spMk id="3" creationId="{00000000-0000-0000-0000-000000000000}"/>
          </ac:spMkLst>
        </pc:spChg>
        <pc:spChg chg="mod">
          <ac:chgData name="Helen Twomey" userId="ef176716-8ebb-42f3-81eb-15fd71ddcb48" providerId="ADAL" clId="{D0718E31-13CD-4620-8FB2-AA40FDA81353}" dt="2024-11-05T13:04:45.534" v="1009" actId="207"/>
          <ac:spMkLst>
            <pc:docMk/>
            <pc:sldMk cId="0" sldId="264"/>
            <ac:spMk id="4" creationId="{00000000-0000-0000-0000-000000000000}"/>
          </ac:spMkLst>
        </pc:spChg>
        <pc:spChg chg="mod">
          <ac:chgData name="Helen Twomey" userId="ef176716-8ebb-42f3-81eb-15fd71ddcb48" providerId="ADAL" clId="{D0718E31-13CD-4620-8FB2-AA40FDA81353}" dt="2024-11-06T12:43:04.373" v="1094" actId="403"/>
          <ac:spMkLst>
            <pc:docMk/>
            <pc:sldMk cId="0" sldId="264"/>
            <ac:spMk id="8" creationId="{00000000-0000-0000-0000-000000000000}"/>
          </ac:spMkLst>
        </pc:spChg>
        <pc:spChg chg="mod">
          <ac:chgData name="Helen Twomey" userId="ef176716-8ebb-42f3-81eb-15fd71ddcb48" providerId="ADAL" clId="{D0718E31-13CD-4620-8FB2-AA40FDA81353}" dt="2024-11-06T12:42:22.907" v="1088" actId="403"/>
          <ac:spMkLst>
            <pc:docMk/>
            <pc:sldMk cId="0" sldId="264"/>
            <ac:spMk id="10" creationId="{00000000-0000-0000-0000-000000000000}"/>
          </ac:spMkLst>
        </pc:spChg>
        <pc:spChg chg="mod">
          <ac:chgData name="Helen Twomey" userId="ef176716-8ebb-42f3-81eb-15fd71ddcb48" providerId="ADAL" clId="{D0718E31-13CD-4620-8FB2-AA40FDA81353}" dt="2024-11-06T12:42:29.068" v="1090" actId="403"/>
          <ac:spMkLst>
            <pc:docMk/>
            <pc:sldMk cId="0" sldId="264"/>
            <ac:spMk id="12" creationId="{00000000-0000-0000-0000-000000000000}"/>
          </ac:spMkLst>
        </pc:spChg>
        <pc:spChg chg="mod">
          <ac:chgData name="Helen Twomey" userId="ef176716-8ebb-42f3-81eb-15fd71ddcb48" providerId="ADAL" clId="{D0718E31-13CD-4620-8FB2-AA40FDA81353}" dt="2024-11-06T12:44:26.330" v="1115" actId="113"/>
          <ac:spMkLst>
            <pc:docMk/>
            <pc:sldMk cId="0" sldId="264"/>
            <ac:spMk id="16" creationId="{00000000-0000-0000-0000-000000000000}"/>
          </ac:spMkLst>
        </pc:spChg>
        <pc:spChg chg="mod">
          <ac:chgData name="Helen Twomey" userId="ef176716-8ebb-42f3-81eb-15fd71ddcb48" providerId="ADAL" clId="{D0718E31-13CD-4620-8FB2-AA40FDA81353}" dt="2024-11-05T13:04:45.081" v="1008" actId="207"/>
          <ac:spMkLst>
            <pc:docMk/>
            <pc:sldMk cId="0" sldId="264"/>
            <ac:spMk id="18" creationId="{00000000-0000-0000-0000-000000000000}"/>
          </ac:spMkLst>
        </pc:spChg>
        <pc:spChg chg="mod">
          <ac:chgData name="Helen Twomey" userId="ef176716-8ebb-42f3-81eb-15fd71ddcb48" providerId="ADAL" clId="{D0718E31-13CD-4620-8FB2-AA40FDA81353}" dt="2024-11-05T13:04:45.081" v="1008" actId="207"/>
          <ac:spMkLst>
            <pc:docMk/>
            <pc:sldMk cId="0" sldId="264"/>
            <ac:spMk id="19" creationId="{00000000-0000-0000-0000-000000000000}"/>
          </ac:spMkLst>
        </pc:spChg>
        <pc:spChg chg="mod">
          <ac:chgData name="Helen Twomey" userId="ef176716-8ebb-42f3-81eb-15fd71ddcb48" providerId="ADAL" clId="{D0718E31-13CD-4620-8FB2-AA40FDA81353}" dt="2024-11-06T12:43:09.972" v="1096" actId="403"/>
          <ac:spMkLst>
            <pc:docMk/>
            <pc:sldMk cId="0" sldId="264"/>
            <ac:spMk id="20" creationId="{00000000-0000-0000-0000-000000000000}"/>
          </ac:spMkLst>
        </pc:spChg>
        <pc:spChg chg="mod">
          <ac:chgData name="Helen Twomey" userId="ef176716-8ebb-42f3-81eb-15fd71ddcb48" providerId="ADAL" clId="{D0718E31-13CD-4620-8FB2-AA40FDA81353}" dt="2024-11-06T12:42:46.182" v="1092" actId="403"/>
          <ac:spMkLst>
            <pc:docMk/>
            <pc:sldMk cId="0" sldId="264"/>
            <ac:spMk id="24" creationId="{00000000-0000-0000-0000-000000000000}"/>
          </ac:spMkLst>
        </pc:spChg>
        <pc:grpChg chg="mod">
          <ac:chgData name="Helen Twomey" userId="ef176716-8ebb-42f3-81eb-15fd71ddcb48" providerId="ADAL" clId="{D0718E31-13CD-4620-8FB2-AA40FDA81353}" dt="2024-11-05T13:04:45.534" v="1009" actId="207"/>
          <ac:grpSpMkLst>
            <pc:docMk/>
            <pc:sldMk cId="0" sldId="264"/>
            <ac:grpSpMk id="2" creationId="{00000000-0000-0000-0000-000000000000}"/>
          </ac:grpSpMkLst>
        </pc:grpChg>
        <pc:grpChg chg="mod">
          <ac:chgData name="Helen Twomey" userId="ef176716-8ebb-42f3-81eb-15fd71ddcb48" providerId="ADAL" clId="{D0718E31-13CD-4620-8FB2-AA40FDA81353}" dt="2024-11-05T13:04:45.081" v="1008" actId="207"/>
          <ac:grpSpMkLst>
            <pc:docMk/>
            <pc:sldMk cId="0" sldId="264"/>
            <ac:grpSpMk id="17" creationId="{00000000-0000-0000-0000-000000000000}"/>
          </ac:grpSpMkLst>
        </pc:grpChg>
      </pc:sldChg>
      <pc:sldChg chg="add modNotesTx">
        <pc:chgData name="Helen Twomey" userId="ef176716-8ebb-42f3-81eb-15fd71ddcb48" providerId="ADAL" clId="{D0718E31-13CD-4620-8FB2-AA40FDA81353}" dt="2024-11-05T12:46:28.813" v="341"/>
        <pc:sldMkLst>
          <pc:docMk/>
          <pc:sldMk cId="0" sldId="268"/>
        </pc:sldMkLst>
      </pc:sldChg>
      <pc:sldChg chg="addSp delSp modSp mod modNotesTx">
        <pc:chgData name="Helen Twomey" userId="ef176716-8ebb-42f3-81eb-15fd71ddcb48" providerId="ADAL" clId="{D0718E31-13CD-4620-8FB2-AA40FDA81353}" dt="2024-11-05T16:36:45.996" v="1044" actId="1076"/>
        <pc:sldMkLst>
          <pc:docMk/>
          <pc:sldMk cId="0" sldId="269"/>
        </pc:sldMkLst>
        <pc:spChg chg="del mod">
          <ac:chgData name="Helen Twomey" userId="ef176716-8ebb-42f3-81eb-15fd71ddcb48" providerId="ADAL" clId="{D0718E31-13CD-4620-8FB2-AA40FDA81353}" dt="2024-11-05T12:41:27.420" v="71"/>
          <ac:spMkLst>
            <pc:docMk/>
            <pc:sldMk cId="0" sldId="269"/>
            <ac:spMk id="5" creationId="{00000000-0000-0000-0000-000000000000}"/>
          </ac:spMkLst>
        </pc:spChg>
        <pc:spChg chg="mod">
          <ac:chgData name="Helen Twomey" userId="ef176716-8ebb-42f3-81eb-15fd71ddcb48" providerId="ADAL" clId="{D0718E31-13CD-4620-8FB2-AA40FDA81353}" dt="2024-11-05T16:36:45.996" v="1044" actId="1076"/>
          <ac:spMkLst>
            <pc:docMk/>
            <pc:sldMk cId="0" sldId="269"/>
            <ac:spMk id="6" creationId="{00000000-0000-0000-0000-000000000000}"/>
          </ac:spMkLst>
        </pc:spChg>
        <pc:spChg chg="add del mod topLvl">
          <ac:chgData name="Helen Twomey" userId="ef176716-8ebb-42f3-81eb-15fd71ddcb48" providerId="ADAL" clId="{D0718E31-13CD-4620-8FB2-AA40FDA81353}" dt="2024-11-05T12:35:32.222" v="17" actId="14100"/>
          <ac:spMkLst>
            <pc:docMk/>
            <pc:sldMk cId="0" sldId="269"/>
            <ac:spMk id="9" creationId="{42F5D06A-B464-FD78-3CAB-4DC943C9D189}"/>
          </ac:spMkLst>
        </pc:spChg>
        <pc:spChg chg="mod topLvl">
          <ac:chgData name="Helen Twomey" userId="ef176716-8ebb-42f3-81eb-15fd71ddcb48" providerId="ADAL" clId="{D0718E31-13CD-4620-8FB2-AA40FDA81353}" dt="2024-11-05T12:35:27.660" v="16" actId="478"/>
          <ac:spMkLst>
            <pc:docMk/>
            <pc:sldMk cId="0" sldId="269"/>
            <ac:spMk id="10" creationId="{D8E7A2BD-B64C-4973-91B4-A37CB7E2633C}"/>
          </ac:spMkLst>
        </pc:spChg>
        <pc:grpChg chg="del mod">
          <ac:chgData name="Helen Twomey" userId="ef176716-8ebb-42f3-81eb-15fd71ddcb48" providerId="ADAL" clId="{D0718E31-13CD-4620-8FB2-AA40FDA81353}" dt="2024-11-05T12:32:23.439" v="5" actId="478"/>
          <ac:grpSpMkLst>
            <pc:docMk/>
            <pc:sldMk cId="0" sldId="269"/>
            <ac:grpSpMk id="2" creationId="{00000000-0000-0000-0000-000000000000}"/>
          </ac:grpSpMkLst>
        </pc:grpChg>
        <pc:grpChg chg="add del mod ord">
          <ac:chgData name="Helen Twomey" userId="ef176716-8ebb-42f3-81eb-15fd71ddcb48" providerId="ADAL" clId="{D0718E31-13CD-4620-8FB2-AA40FDA81353}" dt="2024-11-05T12:35:27.660" v="16" actId="478"/>
          <ac:grpSpMkLst>
            <pc:docMk/>
            <pc:sldMk cId="0" sldId="269"/>
            <ac:grpSpMk id="8" creationId="{B528FC01-71EC-14AC-7152-626FC27DC5A7}"/>
          </ac:grpSpMkLst>
        </pc:grpChg>
        <pc:graphicFrameChg chg="modGraphic">
          <ac:chgData name="Helen Twomey" userId="ef176716-8ebb-42f3-81eb-15fd71ddcb48" providerId="ADAL" clId="{D0718E31-13CD-4620-8FB2-AA40FDA81353}" dt="2024-11-05T13:06:24.083" v="1029" actId="207"/>
          <ac:graphicFrameMkLst>
            <pc:docMk/>
            <pc:sldMk cId="0" sldId="269"/>
            <ac:graphicFrameMk id="7" creationId="{00000000-0000-0000-0000-000000000000}"/>
          </ac:graphicFrameMkLst>
        </pc:graphicFrameChg>
      </pc:sldChg>
      <pc:sldChg chg="del">
        <pc:chgData name="Helen Twomey" userId="ef176716-8ebb-42f3-81eb-15fd71ddcb48" providerId="ADAL" clId="{D0718E31-13CD-4620-8FB2-AA40FDA81353}" dt="2024-11-05T12:36:01.165" v="23" actId="47"/>
        <pc:sldMkLst>
          <pc:docMk/>
          <pc:sldMk cId="0" sldId="270"/>
        </pc:sldMkLst>
      </pc:sldChg>
      <pc:sldChg chg="addSp delSp modSp mod modNotesTx">
        <pc:chgData name="Helen Twomey" userId="ef176716-8ebb-42f3-81eb-15fd71ddcb48" providerId="ADAL" clId="{D0718E31-13CD-4620-8FB2-AA40FDA81353}" dt="2024-11-11T08:58:45.861" v="1169" actId="20577"/>
        <pc:sldMkLst>
          <pc:docMk/>
          <pc:sldMk cId="0" sldId="271"/>
        </pc:sldMkLst>
        <pc:spChg chg="mod">
          <ac:chgData name="Helen Twomey" userId="ef176716-8ebb-42f3-81eb-15fd71ddcb48" providerId="ADAL" clId="{D0718E31-13CD-4620-8FB2-AA40FDA81353}" dt="2024-11-05T16:36:27.694" v="1036" actId="403"/>
          <ac:spMkLst>
            <pc:docMk/>
            <pc:sldMk cId="0" sldId="271"/>
            <ac:spMk id="25" creationId="{00000000-0000-0000-0000-000000000000}"/>
          </ac:spMkLst>
        </pc:spChg>
        <pc:spChg chg="mod">
          <ac:chgData name="Helen Twomey" userId="ef176716-8ebb-42f3-81eb-15fd71ddcb48" providerId="ADAL" clId="{D0718E31-13CD-4620-8FB2-AA40FDA81353}" dt="2024-11-06T12:44:58.710" v="1120" actId="403"/>
          <ac:spMkLst>
            <pc:docMk/>
            <pc:sldMk cId="0" sldId="271"/>
            <ac:spMk id="26" creationId="{00000000-0000-0000-0000-000000000000}"/>
          </ac:spMkLst>
        </pc:spChg>
        <pc:spChg chg="mod">
          <ac:chgData name="Helen Twomey" userId="ef176716-8ebb-42f3-81eb-15fd71ddcb48" providerId="ADAL" clId="{D0718E31-13CD-4620-8FB2-AA40FDA81353}" dt="2024-11-11T08:58:31.563" v="1161" actId="20577"/>
          <ac:spMkLst>
            <pc:docMk/>
            <pc:sldMk cId="0" sldId="271"/>
            <ac:spMk id="27" creationId="{00000000-0000-0000-0000-000000000000}"/>
          </ac:spMkLst>
        </pc:spChg>
        <pc:spChg chg="mod">
          <ac:chgData name="Helen Twomey" userId="ef176716-8ebb-42f3-81eb-15fd71ddcb48" providerId="ADAL" clId="{D0718E31-13CD-4620-8FB2-AA40FDA81353}" dt="2024-11-06T12:45:25.142" v="1131" actId="255"/>
          <ac:spMkLst>
            <pc:docMk/>
            <pc:sldMk cId="0" sldId="271"/>
            <ac:spMk id="29" creationId="{00000000-0000-0000-0000-000000000000}"/>
          </ac:spMkLst>
        </pc:spChg>
        <pc:spChg chg="mod">
          <ac:chgData name="Helen Twomey" userId="ef176716-8ebb-42f3-81eb-15fd71ddcb48" providerId="ADAL" clId="{D0718E31-13CD-4620-8FB2-AA40FDA81353}" dt="2024-11-11T08:58:45.861" v="1169" actId="20577"/>
          <ac:spMkLst>
            <pc:docMk/>
            <pc:sldMk cId="0" sldId="271"/>
            <ac:spMk id="30" creationId="{00000000-0000-0000-0000-000000000000}"/>
          </ac:spMkLst>
        </pc:spChg>
        <pc:spChg chg="mod">
          <ac:chgData name="Helen Twomey" userId="ef176716-8ebb-42f3-81eb-15fd71ddcb48" providerId="ADAL" clId="{D0718E31-13CD-4620-8FB2-AA40FDA81353}" dt="2024-11-06T12:45:30.266" v="1132" actId="255"/>
          <ac:spMkLst>
            <pc:docMk/>
            <pc:sldMk cId="0" sldId="271"/>
            <ac:spMk id="32" creationId="{00000000-0000-0000-0000-000000000000}"/>
          </ac:spMkLst>
        </pc:spChg>
        <pc:spChg chg="mod">
          <ac:chgData name="Helen Twomey" userId="ef176716-8ebb-42f3-81eb-15fd71ddcb48" providerId="ADAL" clId="{D0718E31-13CD-4620-8FB2-AA40FDA81353}" dt="2024-11-05T12:37:04.169" v="32"/>
          <ac:spMkLst>
            <pc:docMk/>
            <pc:sldMk cId="0" sldId="271"/>
            <ac:spMk id="35" creationId="{62363409-ED45-564E-D824-1DE9FA9C2BC6}"/>
          </ac:spMkLst>
        </pc:spChg>
        <pc:spChg chg="mod">
          <ac:chgData name="Helen Twomey" userId="ef176716-8ebb-42f3-81eb-15fd71ddcb48" providerId="ADAL" clId="{D0718E31-13CD-4620-8FB2-AA40FDA81353}" dt="2024-11-05T12:37:04.169" v="32"/>
          <ac:spMkLst>
            <pc:docMk/>
            <pc:sldMk cId="0" sldId="271"/>
            <ac:spMk id="36" creationId="{8F19A838-2B83-6FEB-9201-930796221143}"/>
          </ac:spMkLst>
        </pc:spChg>
        <pc:grpChg chg="del mod">
          <ac:chgData name="Helen Twomey" userId="ef176716-8ebb-42f3-81eb-15fd71ddcb48" providerId="ADAL" clId="{D0718E31-13CD-4620-8FB2-AA40FDA81353}" dt="2024-11-05T12:36:58.681" v="31" actId="478"/>
          <ac:grpSpMkLst>
            <pc:docMk/>
            <pc:sldMk cId="0" sldId="271"/>
            <ac:grpSpMk id="22" creationId="{00000000-0000-0000-0000-000000000000}"/>
          </ac:grpSpMkLst>
        </pc:grpChg>
        <pc:grpChg chg="add mod ord">
          <ac:chgData name="Helen Twomey" userId="ef176716-8ebb-42f3-81eb-15fd71ddcb48" providerId="ADAL" clId="{D0718E31-13CD-4620-8FB2-AA40FDA81353}" dt="2024-11-05T12:37:06.943" v="33" actId="167"/>
          <ac:grpSpMkLst>
            <pc:docMk/>
            <pc:sldMk cId="0" sldId="271"/>
            <ac:grpSpMk id="34" creationId="{C217A9FC-A53C-C72B-175B-445C46D809BE}"/>
          </ac:grpSpMkLst>
        </pc:grpChg>
      </pc:sldChg>
      <pc:sldChg chg="addSp delSp modSp mod modNotesTx">
        <pc:chgData name="Helen Twomey" userId="ef176716-8ebb-42f3-81eb-15fd71ddcb48" providerId="ADAL" clId="{D0718E31-13CD-4620-8FB2-AA40FDA81353}" dt="2024-11-05T16:37:08.043" v="1065" actId="1076"/>
        <pc:sldMkLst>
          <pc:docMk/>
          <pc:sldMk cId="0" sldId="272"/>
        </pc:sldMkLst>
        <pc:spChg chg="mod">
          <ac:chgData name="Helen Twomey" userId="ef176716-8ebb-42f3-81eb-15fd71ddcb48" providerId="ADAL" clId="{D0718E31-13CD-4620-8FB2-AA40FDA81353}" dt="2024-11-05T16:37:08.043" v="1065" actId="1076"/>
          <ac:spMkLst>
            <pc:docMk/>
            <pc:sldMk cId="0" sldId="272"/>
            <ac:spMk id="30" creationId="{00000000-0000-0000-0000-000000000000}"/>
          </ac:spMkLst>
        </pc:spChg>
        <pc:spChg chg="mod">
          <ac:chgData name="Helen Twomey" userId="ef176716-8ebb-42f3-81eb-15fd71ddcb48" providerId="ADAL" clId="{D0718E31-13CD-4620-8FB2-AA40FDA81353}" dt="2024-11-05T12:36:18.922" v="25"/>
          <ac:spMkLst>
            <pc:docMk/>
            <pc:sldMk cId="0" sldId="272"/>
            <ac:spMk id="32" creationId="{43E3AA53-4C87-FDCB-DF75-DE12B8041C7B}"/>
          </ac:spMkLst>
        </pc:spChg>
        <pc:spChg chg="mod">
          <ac:chgData name="Helen Twomey" userId="ef176716-8ebb-42f3-81eb-15fd71ddcb48" providerId="ADAL" clId="{D0718E31-13CD-4620-8FB2-AA40FDA81353}" dt="2024-11-05T12:36:18.922" v="25"/>
          <ac:spMkLst>
            <pc:docMk/>
            <pc:sldMk cId="0" sldId="272"/>
            <ac:spMk id="33" creationId="{0691AFDC-F92F-F343-DFAC-DB60EC515C92}"/>
          </ac:spMkLst>
        </pc:spChg>
        <pc:grpChg chg="del">
          <ac:chgData name="Helen Twomey" userId="ef176716-8ebb-42f3-81eb-15fd71ddcb48" providerId="ADAL" clId="{D0718E31-13CD-4620-8FB2-AA40FDA81353}" dt="2024-11-05T12:36:17.789" v="24" actId="478"/>
          <ac:grpSpMkLst>
            <pc:docMk/>
            <pc:sldMk cId="0" sldId="272"/>
            <ac:grpSpMk id="2" creationId="{00000000-0000-0000-0000-000000000000}"/>
          </ac:grpSpMkLst>
        </pc:grpChg>
        <pc:grpChg chg="mod">
          <ac:chgData name="Helen Twomey" userId="ef176716-8ebb-42f3-81eb-15fd71ddcb48" providerId="ADAL" clId="{D0718E31-13CD-4620-8FB2-AA40FDA81353}" dt="2024-11-05T16:35:31.571" v="1032" actId="1076"/>
          <ac:grpSpMkLst>
            <pc:docMk/>
            <pc:sldMk cId="0" sldId="272"/>
            <ac:grpSpMk id="5" creationId="{00000000-0000-0000-0000-000000000000}"/>
          </ac:grpSpMkLst>
        </pc:grpChg>
        <pc:grpChg chg="mod">
          <ac:chgData name="Helen Twomey" userId="ef176716-8ebb-42f3-81eb-15fd71ddcb48" providerId="ADAL" clId="{D0718E31-13CD-4620-8FB2-AA40FDA81353}" dt="2024-11-05T12:36:37.779" v="28" actId="1076"/>
          <ac:grpSpMkLst>
            <pc:docMk/>
            <pc:sldMk cId="0" sldId="272"/>
            <ac:grpSpMk id="10" creationId="{00000000-0000-0000-0000-000000000000}"/>
          </ac:grpSpMkLst>
        </pc:grpChg>
        <pc:grpChg chg="add mod ord">
          <ac:chgData name="Helen Twomey" userId="ef176716-8ebb-42f3-81eb-15fd71ddcb48" providerId="ADAL" clId="{D0718E31-13CD-4620-8FB2-AA40FDA81353}" dt="2024-11-05T12:36:40.181" v="29" actId="167"/>
          <ac:grpSpMkLst>
            <pc:docMk/>
            <pc:sldMk cId="0" sldId="272"/>
            <ac:grpSpMk id="31" creationId="{27FFF418-493F-84E8-B4A8-1AF24D84B22B}"/>
          </ac:grpSpMkLst>
        </pc:grpChg>
      </pc:sldChg>
      <pc:sldChg chg="addSp delSp modSp mod modNotesTx">
        <pc:chgData name="Helen Twomey" userId="ef176716-8ebb-42f3-81eb-15fd71ddcb48" providerId="ADAL" clId="{D0718E31-13CD-4620-8FB2-AA40FDA81353}" dt="2024-11-05T16:37:41.370" v="1073" actId="113"/>
        <pc:sldMkLst>
          <pc:docMk/>
          <pc:sldMk cId="0" sldId="273"/>
        </pc:sldMkLst>
        <pc:spChg chg="mod">
          <ac:chgData name="Helen Twomey" userId="ef176716-8ebb-42f3-81eb-15fd71ddcb48" providerId="ADAL" clId="{D0718E31-13CD-4620-8FB2-AA40FDA81353}" dt="2024-11-05T16:37:41.370" v="1073" actId="113"/>
          <ac:spMkLst>
            <pc:docMk/>
            <pc:sldMk cId="0" sldId="273"/>
            <ac:spMk id="17" creationId="{00000000-0000-0000-0000-000000000000}"/>
          </ac:spMkLst>
        </pc:spChg>
        <pc:spChg chg="mod">
          <ac:chgData name="Helen Twomey" userId="ef176716-8ebb-42f3-81eb-15fd71ddcb48" providerId="ADAL" clId="{D0718E31-13CD-4620-8FB2-AA40FDA81353}" dt="2024-11-05T12:38:40.954" v="44"/>
          <ac:spMkLst>
            <pc:docMk/>
            <pc:sldMk cId="0" sldId="273"/>
            <ac:spMk id="19" creationId="{86FB447B-1459-4CA5-B203-6CE952107F70}"/>
          </ac:spMkLst>
        </pc:spChg>
        <pc:spChg chg="mod">
          <ac:chgData name="Helen Twomey" userId="ef176716-8ebb-42f3-81eb-15fd71ddcb48" providerId="ADAL" clId="{D0718E31-13CD-4620-8FB2-AA40FDA81353}" dt="2024-11-05T12:38:40.954" v="44"/>
          <ac:spMkLst>
            <pc:docMk/>
            <pc:sldMk cId="0" sldId="273"/>
            <ac:spMk id="20" creationId="{D6F99076-14A2-BFC4-423B-7A16DC29A0AF}"/>
          </ac:spMkLst>
        </pc:spChg>
        <pc:grpChg chg="mod">
          <ac:chgData name="Helen Twomey" userId="ef176716-8ebb-42f3-81eb-15fd71ddcb48" providerId="ADAL" clId="{D0718E31-13CD-4620-8FB2-AA40FDA81353}" dt="2024-11-05T12:39:13.411" v="53" actId="14100"/>
          <ac:grpSpMkLst>
            <pc:docMk/>
            <pc:sldMk cId="0" sldId="273"/>
            <ac:grpSpMk id="2" creationId="{00000000-0000-0000-0000-000000000000}"/>
          </ac:grpSpMkLst>
        </pc:grpChg>
        <pc:grpChg chg="del">
          <ac:chgData name="Helen Twomey" userId="ef176716-8ebb-42f3-81eb-15fd71ddcb48" providerId="ADAL" clId="{D0718E31-13CD-4620-8FB2-AA40FDA81353}" dt="2024-11-05T12:38:39.851" v="43" actId="478"/>
          <ac:grpSpMkLst>
            <pc:docMk/>
            <pc:sldMk cId="0" sldId="273"/>
            <ac:grpSpMk id="8" creationId="{00000000-0000-0000-0000-000000000000}"/>
          </ac:grpSpMkLst>
        </pc:grpChg>
        <pc:grpChg chg="add mod ord">
          <ac:chgData name="Helen Twomey" userId="ef176716-8ebb-42f3-81eb-15fd71ddcb48" providerId="ADAL" clId="{D0718E31-13CD-4620-8FB2-AA40FDA81353}" dt="2024-11-05T16:37:30.244" v="1071" actId="14100"/>
          <ac:grpSpMkLst>
            <pc:docMk/>
            <pc:sldMk cId="0" sldId="273"/>
            <ac:grpSpMk id="18" creationId="{0DB6F867-F7AD-F60A-D8CF-1399A052FFE7}"/>
          </ac:grpSpMkLst>
        </pc:grpChg>
      </pc:sldChg>
      <pc:sldChg chg="del">
        <pc:chgData name="Helen Twomey" userId="ef176716-8ebb-42f3-81eb-15fd71ddcb48" providerId="ADAL" clId="{D0718E31-13CD-4620-8FB2-AA40FDA81353}" dt="2024-11-05T12:39:41.757" v="60" actId="47"/>
        <pc:sldMkLst>
          <pc:docMk/>
          <pc:sldMk cId="0" sldId="274"/>
        </pc:sldMkLst>
      </pc:sldChg>
      <pc:sldChg chg="addSp delSp modSp mod modNotesTx">
        <pc:chgData name="Helen Twomey" userId="ef176716-8ebb-42f3-81eb-15fd71ddcb48" providerId="ADAL" clId="{D0718E31-13CD-4620-8FB2-AA40FDA81353}" dt="2024-11-05T12:53:26.407" v="551" actId="962"/>
        <pc:sldMkLst>
          <pc:docMk/>
          <pc:sldMk cId="802208437" sldId="275"/>
        </pc:sldMkLst>
        <pc:picChg chg="del mod">
          <ac:chgData name="Helen Twomey" userId="ef176716-8ebb-42f3-81eb-15fd71ddcb48" providerId="ADAL" clId="{D0718E31-13CD-4620-8FB2-AA40FDA81353}" dt="2024-11-05T12:53:24.312" v="548" actId="478"/>
          <ac:picMkLst>
            <pc:docMk/>
            <pc:sldMk cId="802208437" sldId="275"/>
            <ac:picMk id="3" creationId="{32135553-2524-184F-709C-61DCD49536DA}"/>
          </ac:picMkLst>
        </pc:picChg>
        <pc:picChg chg="add mod">
          <ac:chgData name="Helen Twomey" userId="ef176716-8ebb-42f3-81eb-15fd71ddcb48" providerId="ADAL" clId="{D0718E31-13CD-4620-8FB2-AA40FDA81353}" dt="2024-11-05T12:53:26.407" v="551" actId="962"/>
          <ac:picMkLst>
            <pc:docMk/>
            <pc:sldMk cId="802208437" sldId="275"/>
            <ac:picMk id="5" creationId="{38DE09A4-AAB2-44B5-C931-C92EF631FB57}"/>
          </ac:picMkLst>
        </pc:picChg>
      </pc:sldChg>
      <pc:sldChg chg="modNotesTx">
        <pc:chgData name="Helen Twomey" userId="ef176716-8ebb-42f3-81eb-15fd71ddcb48" providerId="ADAL" clId="{D0718E31-13CD-4620-8FB2-AA40FDA81353}" dt="2024-11-05T12:43:23.251" v="92"/>
        <pc:sldMkLst>
          <pc:docMk/>
          <pc:sldMk cId="3365172260" sldId="276"/>
        </pc:sldMkLst>
      </pc:sldChg>
      <pc:sldChg chg="modNotesTx">
        <pc:chgData name="Helen Twomey" userId="ef176716-8ebb-42f3-81eb-15fd71ddcb48" providerId="ADAL" clId="{D0718E31-13CD-4620-8FB2-AA40FDA81353}" dt="2024-11-05T12:43:51.796" v="93"/>
        <pc:sldMkLst>
          <pc:docMk/>
          <pc:sldMk cId="213956803" sldId="277"/>
        </pc:sldMkLst>
      </pc:sldChg>
      <pc:sldChg chg="modNotesTx">
        <pc:chgData name="Helen Twomey" userId="ef176716-8ebb-42f3-81eb-15fd71ddcb48" providerId="ADAL" clId="{D0718E31-13CD-4620-8FB2-AA40FDA81353}" dt="2024-11-06T12:46:32.137" v="1135" actId="20577"/>
        <pc:sldMkLst>
          <pc:docMk/>
          <pc:sldMk cId="3232250721" sldId="278"/>
        </pc:sldMkLst>
      </pc:sldChg>
      <pc:sldChg chg="modNotesTx">
        <pc:chgData name="Helen Twomey" userId="ef176716-8ebb-42f3-81eb-15fd71ddcb48" providerId="ADAL" clId="{D0718E31-13CD-4620-8FB2-AA40FDA81353}" dt="2024-11-05T12:46:16.458" v="340" actId="20577"/>
        <pc:sldMkLst>
          <pc:docMk/>
          <pc:sldMk cId="2128487176" sldId="279"/>
        </pc:sldMkLst>
      </pc:sldChg>
      <pc:sldChg chg="delSp del mod">
        <pc:chgData name="Helen Twomey" userId="ef176716-8ebb-42f3-81eb-15fd71ddcb48" providerId="ADAL" clId="{D0718E31-13CD-4620-8FB2-AA40FDA81353}" dt="2024-11-05T12:26:31.643" v="2" actId="47"/>
        <pc:sldMkLst>
          <pc:docMk/>
          <pc:sldMk cId="3872069668" sldId="280"/>
        </pc:sldMkLst>
        <pc:picChg chg="del">
          <ac:chgData name="Helen Twomey" userId="ef176716-8ebb-42f3-81eb-15fd71ddcb48" providerId="ADAL" clId="{D0718E31-13CD-4620-8FB2-AA40FDA81353}" dt="2024-11-05T12:26:24.560" v="0" actId="478"/>
          <ac:picMkLst>
            <pc:docMk/>
            <pc:sldMk cId="3872069668" sldId="280"/>
            <ac:picMk id="3" creationId="{011827AB-CC4E-86FE-BADA-AD3EE163CD85}"/>
          </ac:picMkLst>
        </pc:picChg>
      </pc:sldChg>
      <pc:sldChg chg="modNotesTx">
        <pc:chgData name="Helen Twomey" userId="ef176716-8ebb-42f3-81eb-15fd71ddcb48" providerId="ADAL" clId="{D0718E31-13CD-4620-8FB2-AA40FDA81353}" dt="2024-11-05T12:45:40.932" v="302" actId="20577"/>
        <pc:sldMkLst>
          <pc:docMk/>
          <pc:sldMk cId="443237503" sldId="281"/>
        </pc:sldMkLst>
      </pc:sldChg>
      <pc:sldChg chg="addSp modSp new mod modNotesTx">
        <pc:chgData name="Helen Twomey" userId="ef176716-8ebb-42f3-81eb-15fd71ddcb48" providerId="ADAL" clId="{D0718E31-13CD-4620-8FB2-AA40FDA81353}" dt="2024-11-05T12:49:15.962" v="360"/>
        <pc:sldMkLst>
          <pc:docMk/>
          <pc:sldMk cId="3016653712" sldId="282"/>
        </pc:sldMkLst>
        <pc:picChg chg="add mod">
          <ac:chgData name="Helen Twomey" userId="ef176716-8ebb-42f3-81eb-15fd71ddcb48" providerId="ADAL" clId="{D0718E31-13CD-4620-8FB2-AA40FDA81353}" dt="2024-11-05T12:35:59.842" v="22" actId="962"/>
          <ac:picMkLst>
            <pc:docMk/>
            <pc:sldMk cId="3016653712" sldId="282"/>
            <ac:picMk id="3" creationId="{53B629E2-1877-1B48-8792-87EF687AF20E}"/>
          </ac:picMkLst>
        </pc:picChg>
      </pc:sldChg>
      <pc:sldChg chg="addSp delSp modSp new mod setBg modNotesTx">
        <pc:chgData name="Helen Twomey" userId="ef176716-8ebb-42f3-81eb-15fd71ddcb48" providerId="ADAL" clId="{D0718E31-13CD-4620-8FB2-AA40FDA81353}" dt="2024-11-05T13:06:32.954" v="1030" actId="34135"/>
        <pc:sldMkLst>
          <pc:docMk/>
          <pc:sldMk cId="4065936338" sldId="283"/>
        </pc:sldMkLst>
        <pc:spChg chg="add del">
          <ac:chgData name="Helen Twomey" userId="ef176716-8ebb-42f3-81eb-15fd71ddcb48" providerId="ADAL" clId="{D0718E31-13CD-4620-8FB2-AA40FDA81353}" dt="2024-11-05T12:39:33.367" v="59" actId="26606"/>
          <ac:spMkLst>
            <pc:docMk/>
            <pc:sldMk cId="4065936338" sldId="283"/>
            <ac:spMk id="8" creationId="{2215C6C6-E45C-4179-9FC1-E8A4C1D47430}"/>
          </ac:spMkLst>
        </pc:spChg>
        <pc:spChg chg="add del">
          <ac:chgData name="Helen Twomey" userId="ef176716-8ebb-42f3-81eb-15fd71ddcb48" providerId="ADAL" clId="{D0718E31-13CD-4620-8FB2-AA40FDA81353}" dt="2024-11-05T12:39:33.367" v="59" actId="26606"/>
          <ac:spMkLst>
            <pc:docMk/>
            <pc:sldMk cId="4065936338" sldId="283"/>
            <ac:spMk id="14" creationId="{3776B14B-F2F4-4825-8DA8-8C7A0F2B3960}"/>
          </ac:spMkLst>
        </pc:spChg>
        <pc:grpChg chg="add del">
          <ac:chgData name="Helen Twomey" userId="ef176716-8ebb-42f3-81eb-15fd71ddcb48" providerId="ADAL" clId="{D0718E31-13CD-4620-8FB2-AA40FDA81353}" dt="2024-11-05T12:39:33.367" v="59" actId="26606"/>
          <ac:grpSpMkLst>
            <pc:docMk/>
            <pc:sldMk cId="4065936338" sldId="283"/>
            <ac:grpSpMk id="10" creationId="{5FE9FE4C-C9E0-4C54-8010-EA9D29CD4D59}"/>
          </ac:grpSpMkLst>
        </pc:grpChg>
        <pc:picChg chg="add mod">
          <ac:chgData name="Helen Twomey" userId="ef176716-8ebb-42f3-81eb-15fd71ddcb48" providerId="ADAL" clId="{D0718E31-13CD-4620-8FB2-AA40FDA81353}" dt="2024-11-05T13:06:32.954" v="1030" actId="34135"/>
          <ac:picMkLst>
            <pc:docMk/>
            <pc:sldMk cId="4065936338" sldId="283"/>
            <ac:picMk id="3" creationId="{CA2EEE96-8EF6-E905-FF61-8FE62CE5AD39}"/>
          </ac:picMkLst>
        </pc:picChg>
      </pc:sldChg>
      <pc:sldChg chg="addSp delSp modSp mod modShow">
        <pc:chgData name="Helen Twomey" userId="ef176716-8ebb-42f3-81eb-15fd71ddcb48" providerId="ADAL" clId="{D0718E31-13CD-4620-8FB2-AA40FDA81353}" dt="2024-11-05T13:01:08.744" v="967" actId="729"/>
        <pc:sldMkLst>
          <pc:docMk/>
          <pc:sldMk cId="986727436" sldId="284"/>
        </pc:sldMkLst>
        <pc:spChg chg="del mod">
          <ac:chgData name="Helen Twomey" userId="ef176716-8ebb-42f3-81eb-15fd71ddcb48" providerId="ADAL" clId="{D0718E31-13CD-4620-8FB2-AA40FDA81353}" dt="2024-11-05T13:01:03.457" v="966" actId="478"/>
          <ac:spMkLst>
            <pc:docMk/>
            <pc:sldMk cId="986727436" sldId="284"/>
            <ac:spMk id="4" creationId="{9B28EF83-E973-E5EC-ADD9-00930D809C07}"/>
          </ac:spMkLst>
        </pc:spChg>
        <pc:spChg chg="add del">
          <ac:chgData name="Helen Twomey" userId="ef176716-8ebb-42f3-81eb-15fd71ddcb48" providerId="ADAL" clId="{D0718E31-13CD-4620-8FB2-AA40FDA81353}" dt="2024-11-05T12:57:19.605" v="912" actId="22"/>
          <ac:spMkLst>
            <pc:docMk/>
            <pc:sldMk cId="986727436" sldId="284"/>
            <ac:spMk id="6" creationId="{1CD287BA-D7EE-3847-74D5-2844F2815DE7}"/>
          </ac:spMkLst>
        </pc:spChg>
        <pc:spChg chg="mod">
          <ac:chgData name="Helen Twomey" userId="ef176716-8ebb-42f3-81eb-15fd71ddcb48" providerId="ADAL" clId="{D0718E31-13CD-4620-8FB2-AA40FDA81353}" dt="2024-11-05T13:01:01.597" v="965" actId="14100"/>
          <ac:spMkLst>
            <pc:docMk/>
            <pc:sldMk cId="986727436" sldId="284"/>
            <ac:spMk id="7" creationId="{5C05E63B-FD2D-5B5B-C233-D6CC6DD9AB50}"/>
          </ac:spMkLst>
        </pc:spChg>
        <pc:spChg chg="mod">
          <ac:chgData name="Helen Twomey" userId="ef176716-8ebb-42f3-81eb-15fd71ddcb48" providerId="ADAL" clId="{D0718E31-13CD-4620-8FB2-AA40FDA81353}" dt="2024-11-05T12:57:43.368" v="922" actId="1076"/>
          <ac:spMkLst>
            <pc:docMk/>
            <pc:sldMk cId="986727436" sldId="284"/>
            <ac:spMk id="9" creationId="{D5ECBE6C-47C8-697F-F44D-65EE3C1C15B8}"/>
          </ac:spMkLst>
        </pc:spChg>
        <pc:spChg chg="mod">
          <ac:chgData name="Helen Twomey" userId="ef176716-8ebb-42f3-81eb-15fd71ddcb48" providerId="ADAL" clId="{D0718E31-13CD-4620-8FB2-AA40FDA81353}" dt="2024-11-05T12:55:01.525" v="555" actId="20577"/>
          <ac:spMkLst>
            <pc:docMk/>
            <pc:sldMk cId="986727436" sldId="284"/>
            <ac:spMk id="12" creationId="{DF4F59D4-F34F-799B-E38E-E6AC4E89F7B1}"/>
          </ac:spMkLst>
        </pc:spChg>
        <pc:spChg chg="add mod">
          <ac:chgData name="Helen Twomey" userId="ef176716-8ebb-42f3-81eb-15fd71ddcb48" providerId="ADAL" clId="{D0718E31-13CD-4620-8FB2-AA40FDA81353}" dt="2024-11-05T13:00:32.080" v="956" actId="208"/>
          <ac:spMkLst>
            <pc:docMk/>
            <pc:sldMk cId="986727436" sldId="284"/>
            <ac:spMk id="13" creationId="{1F94C71D-9BE5-02F8-24D4-DBFC20DD3977}"/>
          </ac:spMkLst>
        </pc:spChg>
        <pc:spChg chg="add mod">
          <ac:chgData name="Helen Twomey" userId="ef176716-8ebb-42f3-81eb-15fd71ddcb48" providerId="ADAL" clId="{D0718E31-13CD-4620-8FB2-AA40FDA81353}" dt="2024-11-05T13:00:35.134" v="957" actId="1076"/>
          <ac:spMkLst>
            <pc:docMk/>
            <pc:sldMk cId="986727436" sldId="284"/>
            <ac:spMk id="14" creationId="{0E3749CE-FE2B-ACBA-DE22-D226B550C0D6}"/>
          </ac:spMkLst>
        </pc:spChg>
        <pc:grpChg chg="mod">
          <ac:chgData name="Helen Twomey" userId="ef176716-8ebb-42f3-81eb-15fd71ddcb48" providerId="ADAL" clId="{D0718E31-13CD-4620-8FB2-AA40FDA81353}" dt="2024-11-05T12:57:51.365" v="923" actId="1076"/>
          <ac:grpSpMkLst>
            <pc:docMk/>
            <pc:sldMk cId="986727436" sldId="284"/>
            <ac:grpSpMk id="8" creationId="{7FE6B544-219E-E89A-B1C0-5450E56E0BFA}"/>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6869C-035F-47E1-A5C4-C4C0D18E5CD4}" type="datetimeFigureOut">
              <a:rPr lang="en-GB" smtClean="0"/>
              <a:t>11/11/2024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27A7E-4318-4959-AA41-7B41633C43F3}" type="slidenum">
              <a:rPr lang="en-GB" smtClean="0"/>
              <a:t>‹#›</a:t>
            </a:fld>
            <a:endParaRPr lang="en-GB"/>
          </a:p>
        </p:txBody>
      </p:sp>
    </p:spTree>
    <p:extLst>
      <p:ext uri="{BB962C8B-B14F-4D97-AF65-F5344CB8AC3E}">
        <p14:creationId xmlns:p14="http://schemas.microsoft.com/office/powerpoint/2010/main" val="1512353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publications/list-of-higher-technical-qualificatio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27A7E-4318-4959-AA41-7B41633C43F3}" type="slidenum">
              <a:rPr lang="en-GB" smtClean="0"/>
              <a:t>1</a:t>
            </a:fld>
            <a:endParaRPr lang="en-GB"/>
          </a:p>
        </p:txBody>
      </p:sp>
    </p:spTree>
    <p:extLst>
      <p:ext uri="{BB962C8B-B14F-4D97-AF65-F5344CB8AC3E}">
        <p14:creationId xmlns:p14="http://schemas.microsoft.com/office/powerpoint/2010/main" val="160392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00000"/>
                </a:solidFill>
                <a:effectLst/>
                <a:latin typeface="+mj-lt"/>
              </a:rPr>
              <a:t>After completing an HTQ, you could go straight into employment or use credits gained through your HTQ to progress onto further study, for example a degree, or an apprenticeship. You can top up your HTQ credits and turn it into a full undergraduate honours degree or use those credits to undertake an accelerated apprenticeship.</a:t>
            </a:r>
          </a:p>
          <a:p>
            <a:endParaRPr lang="en-GB" sz="1200" b="0" i="0" dirty="0">
              <a:solidFill>
                <a:srgbClr val="000000"/>
              </a:solidFill>
              <a:effectLst/>
              <a:latin typeface="+mj-lt"/>
            </a:endParaRPr>
          </a:p>
          <a:p>
            <a:r>
              <a:rPr lang="en-GB" sz="1200" b="0" i="0" dirty="0">
                <a:solidFill>
                  <a:srgbClr val="000000"/>
                </a:solidFill>
                <a:effectLst/>
                <a:latin typeface="+mj-lt"/>
              </a:rPr>
              <a:t>An HTQ at either level 4 or 5 would earn credits (a level 4 Certificate in Education that is an approved HTQ typically attracts 120 credits, for example). Students could make an application to a university to 'top up ' to a degree (in a similar subject area) on the basis of these credits. Universities would consider each application on its merits. Typically, 360 credits are needed in total to complete an undergraduate degree.</a:t>
            </a:r>
            <a:endParaRPr lang="en-GB" sz="1200" dirty="0">
              <a:latin typeface="+mj-lt"/>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to presenter – this slide is adaptable if you are delivering this to students doing other qualifications that you’d like to include on the slide.</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10</a:t>
            </a:fld>
            <a:endParaRPr lang="en-GB"/>
          </a:p>
        </p:txBody>
      </p:sp>
    </p:spTree>
    <p:extLst>
      <p:ext uri="{BB962C8B-B14F-4D97-AF65-F5344CB8AC3E}">
        <p14:creationId xmlns:p14="http://schemas.microsoft.com/office/powerpoint/2010/main" val="302838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solidFill>
                  <a:schemeClr val="tx1"/>
                </a:solidFill>
                <a:latin typeface="+mn-lt"/>
                <a:cs typeface="Arial" panose="020B0604020202020204" pitchFamily="34" charset="0"/>
              </a:rPr>
              <a:t>HTQs are suitable for someone who:</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wants a practical </a:t>
            </a:r>
            <a:r>
              <a:rPr lang="en-US" sz="1200" dirty="0" err="1">
                <a:solidFill>
                  <a:schemeClr val="tx1"/>
                </a:solidFill>
                <a:latin typeface="+mn-lt"/>
                <a:cs typeface="Arial" panose="020B0604020202020204" pitchFamily="34" charset="0"/>
              </a:rPr>
              <a:t>programme</a:t>
            </a:r>
            <a:r>
              <a:rPr lang="en-US" sz="1200" dirty="0">
                <a:solidFill>
                  <a:schemeClr val="tx1"/>
                </a:solidFill>
                <a:latin typeface="+mn-lt"/>
                <a:cs typeface="Arial" panose="020B0604020202020204" pitchFamily="34" charset="0"/>
              </a:rPr>
              <a:t> with a job focus.</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prefers classroom-based, but practical learning to work-based learning.</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wants to continue </a:t>
            </a:r>
            <a:r>
              <a:rPr lang="en-US" sz="1200">
                <a:solidFill>
                  <a:schemeClr val="tx1"/>
                </a:solidFill>
                <a:latin typeface="+mn-lt"/>
                <a:cs typeface="Arial" panose="020B0604020202020204" pitchFamily="34" charset="0"/>
              </a:rPr>
              <a:t>in education.</a:t>
            </a:r>
            <a:endParaRPr lang="en-US" sz="1200" dirty="0">
              <a:solidFill>
                <a:schemeClr val="tx1"/>
              </a:solidFill>
              <a:latin typeface="+mn-lt"/>
              <a:cs typeface="Arial" panose="020B0604020202020204" pitchFamily="34" charset="0"/>
            </a:endParaRP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wants a lower-cost, high quality alternative to a degree.</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is looking for a flexible option.</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wants to get the skills employers need.</a:t>
            </a:r>
          </a:p>
          <a:p>
            <a:pPr marL="867743" lvl="1" indent="-433872">
              <a:lnSpc>
                <a:spcPct val="100000"/>
              </a:lnSpc>
              <a:buFont typeface="Arial"/>
              <a:buChar char="•"/>
            </a:pPr>
            <a:r>
              <a:rPr lang="en-US" sz="1200" dirty="0">
                <a:solidFill>
                  <a:schemeClr val="tx1"/>
                </a:solidFill>
                <a:latin typeface="+mn-lt"/>
                <a:cs typeface="Arial" panose="020B0604020202020204" pitchFamily="34" charset="0"/>
              </a:rPr>
              <a:t>is looking for a different option to get ahead in their career. An HTQ can get them ready and help boost their chances of securing their next step at the end of their HTQ.</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11</a:t>
            </a:fld>
            <a:endParaRPr lang="en-GB"/>
          </a:p>
        </p:txBody>
      </p:sp>
    </p:spTree>
    <p:extLst>
      <p:ext uri="{BB962C8B-B14F-4D97-AF65-F5344CB8AC3E}">
        <p14:creationId xmlns:p14="http://schemas.microsoft.com/office/powerpoint/2010/main" val="533712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HTQs are delivered by universities, Further Education Colleges, Independent Training Providers and Institutes of Technology all over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some of them here.</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12</a:t>
            </a:fld>
            <a:endParaRPr lang="en-GB"/>
          </a:p>
        </p:txBody>
      </p:sp>
    </p:spTree>
    <p:extLst>
      <p:ext uri="{BB962C8B-B14F-4D97-AF65-F5344CB8AC3E}">
        <p14:creationId xmlns:p14="http://schemas.microsoft.com/office/powerpoint/2010/main" val="3434313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several ways you can find HTQs:</a:t>
            </a:r>
          </a:p>
          <a:p>
            <a:pPr marL="171450" indent="-171450">
              <a:buFont typeface="Arial" panose="020B0604020202020204" pitchFamily="34" charset="0"/>
              <a:buChar char="•"/>
            </a:pPr>
            <a:r>
              <a:rPr lang="en-GB" dirty="0"/>
              <a:t>The government has a list of all the HTQs available, which you can filter and search.</a:t>
            </a:r>
          </a:p>
          <a:p>
            <a:pPr marL="171450" indent="-171450">
              <a:buFont typeface="Arial" panose="020B0604020202020204" pitchFamily="34" charset="0"/>
              <a:buChar char="•"/>
            </a:pPr>
            <a:r>
              <a:rPr lang="en-GB" dirty="0"/>
              <a:t>Another way is to contact or visit the websites of specific providers and find out what courses they are offering.</a:t>
            </a:r>
          </a:p>
          <a:p>
            <a:pPr marL="171450" indent="-171450">
              <a:buFont typeface="Arial" panose="020B0604020202020204" pitchFamily="34" charset="0"/>
              <a:buChar char="•"/>
            </a:pPr>
            <a:r>
              <a:rPr lang="en-GB" dirty="0"/>
              <a:t>You can also search for full-time HTQs on UCAS, just like you would for a full degree course.</a:t>
            </a:r>
          </a:p>
        </p:txBody>
      </p:sp>
      <p:sp>
        <p:nvSpPr>
          <p:cNvPr id="4" name="Slide Number Placeholder 3"/>
          <p:cNvSpPr>
            <a:spLocks noGrp="1"/>
          </p:cNvSpPr>
          <p:nvPr>
            <p:ph type="sldNum" sz="quarter" idx="5"/>
          </p:nvPr>
        </p:nvSpPr>
        <p:spPr/>
        <p:txBody>
          <a:bodyPr/>
          <a:lstStyle/>
          <a:p>
            <a:fld id="{A2E27A7E-4318-4959-AA41-7B41633C43F3}" type="slidenum">
              <a:rPr lang="en-GB" smtClean="0"/>
              <a:t>13</a:t>
            </a:fld>
            <a:endParaRPr lang="en-GB"/>
          </a:p>
        </p:txBody>
      </p:sp>
    </p:spTree>
    <p:extLst>
      <p:ext uri="{BB962C8B-B14F-4D97-AF65-F5344CB8AC3E}">
        <p14:creationId xmlns:p14="http://schemas.microsoft.com/office/powerpoint/2010/main" val="123541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mj-lt"/>
              </a:rPr>
              <a:t>Note to presenter: </a:t>
            </a:r>
            <a:r>
              <a:rPr lang="en-GB" sz="1200" b="1" dirty="0">
                <a:solidFill>
                  <a:schemeClr val="tx1"/>
                </a:solidFill>
                <a:latin typeface="+mj-lt"/>
              </a:rPr>
              <a:t>Please make sure you have updated this slide with relevant examples for your audience.</a:t>
            </a:r>
            <a:endParaRPr lang="en-GB" altLang="en-US" sz="1200" b="1" dirty="0">
              <a:solidFill>
                <a:schemeClr val="tx1"/>
              </a:solidFill>
              <a:latin typeface="+mj-lt"/>
            </a:endParaRPr>
          </a:p>
          <a:p>
            <a:pPr marL="0" indent="0">
              <a:buNone/>
            </a:pPr>
            <a:r>
              <a:rPr lang="en-GB" sz="1200" dirty="0">
                <a:solidFill>
                  <a:schemeClr val="tx1"/>
                </a:solidFill>
                <a:latin typeface="+mj-lt"/>
                <a:cs typeface="Arial Bold" panose="020B0704020202020204" pitchFamily="34" charset="0"/>
              </a:rPr>
              <a:t>Before using this resource, go on to </a:t>
            </a:r>
            <a:r>
              <a:rPr lang="en-GB" sz="1200" dirty="0">
                <a:solidFill>
                  <a:schemeClr val="tx1"/>
                </a:solidFill>
                <a:latin typeface="+mj-lt"/>
                <a:cs typeface="Arial Bold" panose="020B0704020202020204" pitchFamily="34" charset="0"/>
                <a:hlinkClick r:id="rId3">
                  <a:extLst>
                    <a:ext uri="{A12FA001-AC4F-418D-AE19-62706E023703}">
                      <ahyp:hlinkClr xmlns:ahyp="http://schemas.microsoft.com/office/drawing/2018/hyperlinkcolor" val="tx"/>
                    </a:ext>
                  </a:extLst>
                </a:hlinkClick>
              </a:rPr>
              <a:t>https://www.gov.uk/government/publications/list-of-higher-technical-qualifications</a:t>
            </a:r>
            <a:r>
              <a:rPr lang="en-GB" sz="1200" dirty="0">
                <a:solidFill>
                  <a:schemeClr val="tx1"/>
                </a:solidFill>
                <a:latin typeface="+mj-lt"/>
                <a:cs typeface="Arial Bold" panose="020B0704020202020204" pitchFamily="34" charset="0"/>
              </a:rPr>
              <a:t> and find out which providers local to you are offering HTQs and which courses.</a:t>
            </a:r>
          </a:p>
          <a:p>
            <a:pPr marL="0" indent="0">
              <a:buNone/>
            </a:pPr>
            <a:r>
              <a:rPr lang="en-GB" sz="1200" i="1" dirty="0">
                <a:solidFill>
                  <a:schemeClr val="tx1"/>
                </a:solidFill>
                <a:latin typeface="+mj-lt"/>
                <a:cs typeface="Arial Bold" panose="020B0704020202020204" pitchFamily="34" charset="0"/>
              </a:rPr>
              <a:t>e.g.</a:t>
            </a:r>
            <a:endParaRPr lang="en-GB" sz="1200" dirty="0">
              <a:solidFill>
                <a:schemeClr val="tx1"/>
              </a:solidFill>
              <a:latin typeface="+mj-lt"/>
              <a:cs typeface="Arial Bold" panose="020B0704020202020204" pitchFamily="34" charset="0"/>
            </a:endParaRPr>
          </a:p>
          <a:p>
            <a:pPr marL="0" indent="0">
              <a:buNone/>
            </a:pPr>
            <a:r>
              <a:rPr lang="en-GB" sz="1200" dirty="0">
                <a:solidFill>
                  <a:schemeClr val="tx1"/>
                </a:solidFill>
                <a:latin typeface="+mj-lt"/>
                <a:cs typeface="Arial Bold" panose="020B0704020202020204" pitchFamily="34" charset="0"/>
              </a:rPr>
              <a:t>XXX College:	HND – Software Development and Programming</a:t>
            </a:r>
          </a:p>
          <a:p>
            <a:pPr marL="0" indent="0">
              <a:buNone/>
            </a:pPr>
            <a:r>
              <a:rPr lang="en-GB" sz="1200" dirty="0">
                <a:solidFill>
                  <a:schemeClr val="tx1"/>
                </a:solidFill>
                <a:latin typeface="+mj-lt"/>
                <a:cs typeface="Arial Bold" panose="020B0704020202020204" pitchFamily="34" charset="0"/>
              </a:rPr>
              <a:t>	HNC -  Construction Management</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14</a:t>
            </a:fld>
            <a:endParaRPr lang="en-GB"/>
          </a:p>
        </p:txBody>
      </p:sp>
    </p:spTree>
    <p:extLst>
      <p:ext uri="{BB962C8B-B14F-4D97-AF65-F5344CB8AC3E}">
        <p14:creationId xmlns:p14="http://schemas.microsoft.com/office/powerpoint/2010/main" val="111784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Entry requirements vary from provider to provider as each sets their own grade or qualification requirements. </a:t>
            </a:r>
            <a:r>
              <a:rPr lang="en-US" sz="1200" dirty="0">
                <a:solidFill>
                  <a:schemeClr val="tx1"/>
                </a:solidFill>
                <a:latin typeface="+mj-lt"/>
              </a:rPr>
              <a:t>Most providers state their entry requirements in terms of UCAS tariff points, and requirements could range from 0 – 112.  Try not to be put off by entry requirements though and make sure you talk to the provider if you have concerns.</a:t>
            </a:r>
            <a:endParaRPr lang="en-GB" dirty="0">
              <a:solidFill>
                <a:schemeClr val="tx1"/>
              </a:solidFill>
              <a:latin typeface="+mj-lt"/>
            </a:endParaRP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15</a:t>
            </a:fld>
            <a:endParaRPr lang="en-GB"/>
          </a:p>
        </p:txBody>
      </p:sp>
    </p:spTree>
    <p:extLst>
      <p:ext uri="{BB962C8B-B14F-4D97-AF65-F5344CB8AC3E}">
        <p14:creationId xmlns:p14="http://schemas.microsoft.com/office/powerpoint/2010/main" val="146907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solidFill>
                  <a:schemeClr val="tx1"/>
                </a:solidFill>
                <a:latin typeface="+mj-lt"/>
              </a:rPr>
              <a:t>If an HTQ is undertaken as a standalone qualification, tuition fees will apply, which will vary depending on the course. They’re likely to cost from around £6,000 to £9,250 a year for a one-year or two-year course.</a:t>
            </a:r>
          </a:p>
          <a:p>
            <a:pPr>
              <a:lnSpc>
                <a:spcPct val="100000"/>
              </a:lnSpc>
            </a:pPr>
            <a:r>
              <a:rPr lang="en-GB" sz="1200" b="0" i="0" dirty="0">
                <a:solidFill>
                  <a:schemeClr val="tx1"/>
                </a:solidFill>
                <a:effectLst/>
                <a:latin typeface="+mj-lt"/>
              </a:rPr>
              <a:t>You may be eligible for funding from student finance or a scholarship, grant or bursary. This will depend on the circumstances and the type of HTQ being studied.</a:t>
            </a:r>
          </a:p>
          <a:p>
            <a:pPr>
              <a:lnSpc>
                <a:spcPct val="100000"/>
              </a:lnSpc>
            </a:pPr>
            <a:r>
              <a:rPr lang="en-GB" sz="1200" b="0" i="0" dirty="0">
                <a:solidFill>
                  <a:schemeClr val="tx1"/>
                </a:solidFill>
                <a:effectLst/>
                <a:latin typeface="+mj-lt"/>
              </a:rPr>
              <a:t>In the same way as full-time university study, students may wish to make arrangements for their own payment of fees and this is also the same for HTQs. </a:t>
            </a:r>
            <a:endParaRPr lang="en-GB" sz="1200" dirty="0">
              <a:solidFill>
                <a:schemeClr val="tx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16</a:t>
            </a:fld>
            <a:endParaRPr lang="en-GB"/>
          </a:p>
        </p:txBody>
      </p:sp>
    </p:spTree>
    <p:extLst>
      <p:ext uri="{BB962C8B-B14F-4D97-AF65-F5344CB8AC3E}">
        <p14:creationId xmlns:p14="http://schemas.microsoft.com/office/powerpoint/2010/main" val="239001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apply for an HTQ directly through UCAS as one of your 5 course choices. </a:t>
            </a:r>
          </a:p>
          <a:p>
            <a:endParaRPr lang="en-GB" b="0" i="0" dirty="0">
              <a:solidFill>
                <a:srgbClr val="000000"/>
              </a:solidFill>
              <a:effectLst/>
            </a:endParaRPr>
          </a:p>
          <a:p>
            <a:r>
              <a:rPr lang="en-GB" b="0" i="0" dirty="0">
                <a:solidFill>
                  <a:srgbClr val="000000"/>
                </a:solidFill>
                <a:effectLst/>
              </a:rPr>
              <a:t>Applications should be made in the autumn term observing the January deadline to have the best chance of securing your first choice for the following September. Applications can be made after this date as some HTQ courses have a January rather than September start, allowing lots of flexibility.</a:t>
            </a:r>
          </a:p>
          <a:p>
            <a:endParaRPr lang="en-GB" dirty="0"/>
          </a:p>
          <a:p>
            <a:r>
              <a:rPr lang="en-GB" dirty="0"/>
              <a:t>You can also apply directly to the training provider and the process will vary, but is likely to include an online application form, skills test and an interview.</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guide to applying for HTQs that you can download, the details are on the next slide.</a:t>
            </a:r>
          </a:p>
        </p:txBody>
      </p:sp>
      <p:sp>
        <p:nvSpPr>
          <p:cNvPr id="4" name="Slide Number Placeholder 3"/>
          <p:cNvSpPr>
            <a:spLocks noGrp="1"/>
          </p:cNvSpPr>
          <p:nvPr>
            <p:ph type="sldNum" sz="quarter" idx="5"/>
          </p:nvPr>
        </p:nvSpPr>
        <p:spPr/>
        <p:txBody>
          <a:bodyPr/>
          <a:lstStyle/>
          <a:p>
            <a:fld id="{A2E27A7E-4318-4959-AA41-7B41633C43F3}" type="slidenum">
              <a:rPr lang="en-GB" smtClean="0"/>
              <a:t>17</a:t>
            </a:fld>
            <a:endParaRPr lang="en-GB"/>
          </a:p>
        </p:txBody>
      </p:sp>
    </p:spTree>
    <p:extLst>
      <p:ext uri="{BB962C8B-B14F-4D97-AF65-F5344CB8AC3E}">
        <p14:creationId xmlns:p14="http://schemas.microsoft.com/office/powerpoint/2010/main" val="2442851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resources available to support you in your HTQ journey.  There is a range of resources, including the application guide I mentioned a moment ago.  There is an HTQs page on the Amazing Apprenticeships’ website where you’ll find everything.</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18</a:t>
            </a:fld>
            <a:endParaRPr lang="en-GB"/>
          </a:p>
        </p:txBody>
      </p:sp>
    </p:spTree>
    <p:extLst>
      <p:ext uri="{BB962C8B-B14F-4D97-AF65-F5344CB8AC3E}">
        <p14:creationId xmlns:p14="http://schemas.microsoft.com/office/powerpoint/2010/main" val="3623021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so much for listening today.  Does anyone have any questions?</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19</a:t>
            </a:fld>
            <a:endParaRPr lang="en-GB"/>
          </a:p>
        </p:txBody>
      </p:sp>
    </p:spTree>
    <p:extLst>
      <p:ext uri="{BB962C8B-B14F-4D97-AF65-F5344CB8AC3E}">
        <p14:creationId xmlns:p14="http://schemas.microsoft.com/office/powerpoint/2010/main" val="262554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27A7E-4318-4959-AA41-7B41633C43F3}" type="slidenum">
              <a:rPr lang="en-GB" smtClean="0"/>
              <a:t>2</a:t>
            </a:fld>
            <a:endParaRPr lang="en-GB"/>
          </a:p>
        </p:txBody>
      </p:sp>
    </p:spTree>
    <p:extLst>
      <p:ext uri="{BB962C8B-B14F-4D97-AF65-F5344CB8AC3E}">
        <p14:creationId xmlns:p14="http://schemas.microsoft.com/office/powerpoint/2010/main" val="624594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27A7E-4318-4959-AA41-7B41633C43F3}" type="slidenum">
              <a:rPr lang="en-GB" smtClean="0"/>
              <a:t>20</a:t>
            </a:fld>
            <a:endParaRPr lang="en-GB"/>
          </a:p>
        </p:txBody>
      </p:sp>
    </p:spTree>
    <p:extLst>
      <p:ext uri="{BB962C8B-B14F-4D97-AF65-F5344CB8AC3E}">
        <p14:creationId xmlns:p14="http://schemas.microsoft.com/office/powerpoint/2010/main" val="13416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27A7E-4318-4959-AA41-7B41633C43F3}" type="slidenum">
              <a:rPr lang="en-GB" smtClean="0"/>
              <a:t>3</a:t>
            </a:fld>
            <a:endParaRPr lang="en-GB"/>
          </a:p>
        </p:txBody>
      </p:sp>
    </p:spTree>
    <p:extLst>
      <p:ext uri="{BB962C8B-B14F-4D97-AF65-F5344CB8AC3E}">
        <p14:creationId xmlns:p14="http://schemas.microsoft.com/office/powerpoint/2010/main" val="428108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thank you so much for being here to hear all about HTQs.  We hope that you will leave today feeling confident about HTQs.</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4</a:t>
            </a:fld>
            <a:endParaRPr lang="en-GB"/>
          </a:p>
        </p:txBody>
      </p:sp>
    </p:spTree>
    <p:extLst>
      <p:ext uri="{BB962C8B-B14F-4D97-AF65-F5344CB8AC3E}">
        <p14:creationId xmlns:p14="http://schemas.microsoft.com/office/powerpoint/2010/main" val="244002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aim for today is to give you an introduction to HTQs and make sure you have a good understanding of:</a:t>
            </a:r>
          </a:p>
          <a:p>
            <a:pPr marL="171450" indent="-171450">
              <a:buFont typeface="Arial" panose="020B0604020202020204" pitchFamily="34" charset="0"/>
              <a:buChar char="•"/>
            </a:pPr>
            <a:r>
              <a:rPr lang="en-GB" dirty="0"/>
              <a:t>What HTQs actually are</a:t>
            </a:r>
          </a:p>
          <a:p>
            <a:pPr marL="171450" indent="-171450">
              <a:buFont typeface="Arial" panose="020B0604020202020204" pitchFamily="34" charset="0"/>
              <a:buChar char="•"/>
            </a:pPr>
            <a:r>
              <a:rPr lang="en-GB" dirty="0"/>
              <a:t>Which subjects you can study and which subjects are coming in future years</a:t>
            </a:r>
          </a:p>
          <a:p>
            <a:pPr marL="171450" indent="-171450">
              <a:buFont typeface="Arial" panose="020B0604020202020204" pitchFamily="34" charset="0"/>
              <a:buChar char="•"/>
            </a:pPr>
            <a:r>
              <a:rPr lang="en-GB" dirty="0"/>
              <a:t>Who can study HTQs, what prior qualifications you need and what sort of person they are suited to</a:t>
            </a:r>
          </a:p>
          <a:p>
            <a:pPr marL="171450" indent="-171450">
              <a:buFont typeface="Arial" panose="020B0604020202020204" pitchFamily="34" charset="0"/>
              <a:buChar char="•"/>
            </a:pPr>
            <a:r>
              <a:rPr lang="en-GB" dirty="0"/>
              <a:t>Where you can study HTQs and how to find them nationally and locally</a:t>
            </a:r>
          </a:p>
          <a:p>
            <a:pPr marL="171450" indent="-171450">
              <a:buFont typeface="Arial" panose="020B0604020202020204" pitchFamily="34" charset="0"/>
              <a:buChar char="•"/>
            </a:pPr>
            <a:r>
              <a:rPr lang="en-GB" dirty="0"/>
              <a:t>What the application process is like</a:t>
            </a:r>
          </a:p>
          <a:p>
            <a:pPr marL="171450" indent="-171450">
              <a:buFont typeface="Arial" panose="020B0604020202020204" pitchFamily="34" charset="0"/>
              <a:buChar char="•"/>
            </a:pPr>
            <a:r>
              <a:rPr lang="en-GB" dirty="0"/>
              <a:t>What support and resources are available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There will be a chance to ask questions at the end.</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5</a:t>
            </a:fld>
            <a:endParaRPr lang="en-GB"/>
          </a:p>
        </p:txBody>
      </p:sp>
    </p:spTree>
    <p:extLst>
      <p:ext uri="{BB962C8B-B14F-4D97-AF65-F5344CB8AC3E}">
        <p14:creationId xmlns:p14="http://schemas.microsoft.com/office/powerpoint/2010/main" val="274132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00000"/>
                </a:solidFill>
                <a:effectLst/>
                <a:latin typeface="+mj-lt"/>
              </a:rPr>
              <a:t>HTQs are new and existing level 4 and 5 qualifications, such as HNDs, HNCs and Foundation Degrees that have been approved with the HTQ quality mark.</a:t>
            </a:r>
            <a:endParaRPr lang="en-GB" sz="1200" dirty="0">
              <a:solidFill>
                <a:srgbClr val="000000"/>
              </a:solidFill>
              <a:effectLst/>
              <a:latin typeface="+mj-lt"/>
            </a:endParaRPr>
          </a:p>
          <a:p>
            <a:r>
              <a:rPr lang="en-GB" sz="1200" b="0" i="0" dirty="0">
                <a:solidFill>
                  <a:srgbClr val="000000"/>
                </a:solidFill>
                <a:effectLst/>
                <a:latin typeface="+mj-lt"/>
              </a:rPr>
              <a:t>The HTQ quality mark shows that a higher education course has been approved as meeting standards set by real employers in the industry. HTQs are a great way to get the skills employers want - a route to well-paid, secure and sustainable jobs. </a:t>
            </a:r>
            <a:r>
              <a:rPr lang="en-GB" sz="1200" dirty="0">
                <a:solidFill>
                  <a:srgbClr val="121413"/>
                </a:solidFill>
                <a:latin typeface="+mj-lt"/>
              </a:rPr>
              <a:t>They can be studied full or part time, depending on the course.</a:t>
            </a:r>
            <a:endParaRPr lang="en-GB" sz="1200" dirty="0">
              <a:solidFill>
                <a:srgbClr val="000000"/>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6</a:t>
            </a:fld>
            <a:endParaRPr lang="en-GB"/>
          </a:p>
        </p:txBody>
      </p:sp>
    </p:spTree>
    <p:extLst>
      <p:ext uri="{BB962C8B-B14F-4D97-AF65-F5344CB8AC3E}">
        <p14:creationId xmlns:p14="http://schemas.microsoft.com/office/powerpoint/2010/main" val="33759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now going to watch a short two-minute film about HTQs.</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7</a:t>
            </a:fld>
            <a:endParaRPr lang="en-GB"/>
          </a:p>
        </p:txBody>
      </p:sp>
    </p:spTree>
    <p:extLst>
      <p:ext uri="{BB962C8B-B14F-4D97-AF65-F5344CB8AC3E}">
        <p14:creationId xmlns:p14="http://schemas.microsoft.com/office/powerpoint/2010/main" val="2410123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j-lt"/>
                <a:cs typeface="Arial" panose="020B0604020202020204" pitchFamily="34" charset="0"/>
              </a:rPr>
              <a:t>Level 4 and 5 qualifications are being given the HTQ mark of quality on a rolling basis. You can see on the screen where we are now and which subject areas have been through the HTQ approval process. This means that more and more courses are becoming available each year and by 2025, there will be a wide range of HTQs across all the areas shown.</a:t>
            </a:r>
          </a:p>
          <a:p>
            <a:endParaRPr lang="en-GB" dirty="0"/>
          </a:p>
          <a:p>
            <a:r>
              <a:rPr lang="en-GB" b="1" dirty="0"/>
              <a:t>Note to presenter – this slide is adaptable if you are delivering this after September 2025.</a:t>
            </a:r>
          </a:p>
        </p:txBody>
      </p:sp>
      <p:sp>
        <p:nvSpPr>
          <p:cNvPr id="4" name="Slide Number Placeholder 3"/>
          <p:cNvSpPr>
            <a:spLocks noGrp="1"/>
          </p:cNvSpPr>
          <p:nvPr>
            <p:ph type="sldNum" sz="quarter" idx="5"/>
          </p:nvPr>
        </p:nvSpPr>
        <p:spPr/>
        <p:txBody>
          <a:bodyPr/>
          <a:lstStyle/>
          <a:p>
            <a:fld id="{A2E27A7E-4318-4959-AA41-7B41633C43F3}" type="slidenum">
              <a:rPr lang="en-GB" smtClean="0"/>
              <a:t>8</a:t>
            </a:fld>
            <a:endParaRPr lang="en-GB"/>
          </a:p>
        </p:txBody>
      </p:sp>
    </p:spTree>
    <p:extLst>
      <p:ext uri="{BB962C8B-B14F-4D97-AF65-F5344CB8AC3E}">
        <p14:creationId xmlns:p14="http://schemas.microsoft.com/office/powerpoint/2010/main" val="59752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rPr>
              <a:t>You must have completed a level 3 qualification </a:t>
            </a:r>
            <a:r>
              <a:rPr lang="en-US" sz="1200" dirty="0">
                <a:solidFill>
                  <a:srgbClr val="121413"/>
                </a:solidFill>
                <a:latin typeface="+mj-lt"/>
              </a:rPr>
              <a:t>such as A-levels, T Levels, BTECs or some advanced apprenticeships. You can apply for HTQs while you are still at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21413"/>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21413"/>
                </a:solidFill>
                <a:latin typeface="+mj-lt"/>
              </a:rPr>
              <a:t>HTQs are also suitable for anyone looking to upskill or retrain during their career. </a:t>
            </a:r>
          </a:p>
          <a:p>
            <a:endParaRPr lang="en-GB" dirty="0"/>
          </a:p>
        </p:txBody>
      </p:sp>
      <p:sp>
        <p:nvSpPr>
          <p:cNvPr id="4" name="Slide Number Placeholder 3"/>
          <p:cNvSpPr>
            <a:spLocks noGrp="1"/>
          </p:cNvSpPr>
          <p:nvPr>
            <p:ph type="sldNum" sz="quarter" idx="5"/>
          </p:nvPr>
        </p:nvSpPr>
        <p:spPr/>
        <p:txBody>
          <a:bodyPr/>
          <a:lstStyle/>
          <a:p>
            <a:fld id="{A2E27A7E-4318-4959-AA41-7B41633C43F3}" type="slidenum">
              <a:rPr lang="en-GB" smtClean="0"/>
              <a:t>9</a:t>
            </a:fld>
            <a:endParaRPr lang="en-GB"/>
          </a:p>
        </p:txBody>
      </p:sp>
    </p:spTree>
    <p:extLst>
      <p:ext uri="{BB962C8B-B14F-4D97-AF65-F5344CB8AC3E}">
        <p14:creationId xmlns:p14="http://schemas.microsoft.com/office/powerpoint/2010/main" val="68396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gov.uk/government/publications/list-of-higher-technical-qualifications" TargetMode="External"/><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hyperlink" Target="https://tinyurl.com/2s44vaby"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hyperlink" Target="https://www.gov.uk/student-finance" TargetMode="External"/><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digital.ucas.com/coursedisplay/results/courses?studyYear=2023&amp;destination=Undergraduate&amp;qualifications=Higher+Technical+Qualifications&amp;vacancy=eng&amp;postcodeDistanceSystem=imperial&amp;pageNumber=1&amp;sort=MostRelevant&amp;clearingPreference=None" TargetMode="External"/><Relationship Id="rId5" Type="http://schemas.openxmlformats.org/officeDocument/2006/relationships/image" Target="../media/image47.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amazingapprenticeships.com/htqs/" TargetMode="External"/><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hyperlink" Target="https://youtu.be/aVm97bOOOz4?si=ABjn5Qm_X-cErqC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amazingapprenticeships.com/htq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hyperlink" Target="https://www.gov.uk/government/publications/list-of-higher-technical-qualifica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aVm97bOOOz4?feature=oembed" TargetMode="External"/><Relationship Id="rId6" Type="http://schemas.openxmlformats.org/officeDocument/2006/relationships/image" Target="../media/image12.jpe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8.xml"/><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sv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9564095"/>
            <a:ext cx="18288000" cy="722905"/>
          </a:xfrm>
          <a:custGeom>
            <a:avLst/>
            <a:gdLst/>
            <a:ahLst/>
            <a:cxnLst/>
            <a:rect l="l" t="t" r="r" b="b"/>
            <a:pathLst>
              <a:path w="18288000" h="722905">
                <a:moveTo>
                  <a:pt x="0" y="0"/>
                </a:moveTo>
                <a:lnTo>
                  <a:pt x="18288000" y="0"/>
                </a:lnTo>
                <a:lnTo>
                  <a:pt x="18288000" y="722905"/>
                </a:lnTo>
                <a:lnTo>
                  <a:pt x="0" y="72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 y="-142416"/>
            <a:ext cx="18288000" cy="1475607"/>
          </a:xfrm>
          <a:custGeom>
            <a:avLst/>
            <a:gdLst/>
            <a:ahLst/>
            <a:cxnLst/>
            <a:rect l="l" t="t" r="r" b="b"/>
            <a:pathLst>
              <a:path w="18288000" h="1475607">
                <a:moveTo>
                  <a:pt x="0" y="0"/>
                </a:moveTo>
                <a:lnTo>
                  <a:pt x="18288000" y="0"/>
                </a:lnTo>
                <a:lnTo>
                  <a:pt x="18288000" y="1475607"/>
                </a:lnTo>
                <a:lnTo>
                  <a:pt x="0" y="1475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5330175" y="1331664"/>
            <a:ext cx="7136709" cy="7566640"/>
          </a:xfrm>
          <a:custGeom>
            <a:avLst/>
            <a:gdLst/>
            <a:ahLst/>
            <a:cxnLst/>
            <a:rect l="l" t="t" r="r" b="b"/>
            <a:pathLst>
              <a:path w="7136709" h="7566640">
                <a:moveTo>
                  <a:pt x="0" y="0"/>
                </a:moveTo>
                <a:lnTo>
                  <a:pt x="7136709" y="0"/>
                </a:lnTo>
                <a:lnTo>
                  <a:pt x="7136709" y="7566640"/>
                </a:lnTo>
                <a:lnTo>
                  <a:pt x="0" y="7566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348740" y="2213176"/>
            <a:ext cx="15590520" cy="4962897"/>
          </a:xfrm>
          <a:prstGeom prst="rect">
            <a:avLst/>
          </a:prstGeom>
        </p:spPr>
        <p:txBody>
          <a:bodyPr lIns="0" tIns="0" rIns="0" bIns="0" rtlCol="0" anchor="t">
            <a:spAutoFit/>
          </a:bodyPr>
          <a:lstStyle/>
          <a:p>
            <a:pPr algn="l">
              <a:lnSpc>
                <a:spcPts val="4320"/>
              </a:lnSpc>
            </a:pPr>
            <a:r>
              <a:rPr lang="en-US" sz="3600" spc="-8" dirty="0">
                <a:solidFill>
                  <a:srgbClr val="000000"/>
                </a:solidFill>
                <a:latin typeface="Montserrat 3" panose="020B0604020202020204" charset="0"/>
                <a:ea typeface="Montserrat 1"/>
                <a:cs typeface="Montserrat 1"/>
                <a:sym typeface="Montserrat 1"/>
              </a:rPr>
              <a:t>This slide deck is brought to you by the DfE HTQs team.</a:t>
            </a:r>
          </a:p>
          <a:p>
            <a:pPr algn="l">
              <a:lnSpc>
                <a:spcPts val="4320"/>
              </a:lnSpc>
            </a:pPr>
            <a:endParaRPr lang="en-US" sz="3600" spc="-8" dirty="0">
              <a:solidFill>
                <a:srgbClr val="000000"/>
              </a:solidFill>
              <a:latin typeface="Montserrat 3" panose="020B0604020202020204" charset="0"/>
              <a:ea typeface="Montserrat 1"/>
              <a:cs typeface="Montserrat 1"/>
              <a:sym typeface="Montserrat 1"/>
            </a:endParaRPr>
          </a:p>
          <a:p>
            <a:pPr algn="l">
              <a:lnSpc>
                <a:spcPts val="4320"/>
              </a:lnSpc>
            </a:pPr>
            <a:r>
              <a:rPr lang="en-US" sz="3600" spc="-8" dirty="0">
                <a:solidFill>
                  <a:srgbClr val="000000"/>
                </a:solidFill>
                <a:latin typeface="Montserrat 3" panose="020B0604020202020204" charset="0"/>
                <a:ea typeface="Montserrat 1"/>
                <a:cs typeface="Montserrat 1"/>
                <a:sym typeface="Montserrat 1"/>
              </a:rPr>
              <a:t>This resource is designed for anyone running an information session about HTQs and should take around </a:t>
            </a:r>
            <a:r>
              <a:rPr lang="en-US" sz="3600" u="sng" spc="-8" dirty="0">
                <a:solidFill>
                  <a:srgbClr val="000000"/>
                </a:solidFill>
                <a:latin typeface="Montserrat 3" panose="020B0604020202020204" charset="0"/>
                <a:ea typeface="Montserrat 1"/>
                <a:cs typeface="Montserrat 1"/>
                <a:sym typeface="Montserrat 1"/>
              </a:rPr>
              <a:t>20 minutes</a:t>
            </a:r>
            <a:r>
              <a:rPr lang="en-US" sz="3600" spc="-8" dirty="0">
                <a:solidFill>
                  <a:srgbClr val="000000"/>
                </a:solidFill>
                <a:latin typeface="Montserrat 3" panose="020B0604020202020204" charset="0"/>
                <a:ea typeface="Montserrat 1"/>
                <a:cs typeface="Montserrat 1"/>
                <a:sym typeface="Montserrat 1"/>
              </a:rPr>
              <a:t> to deliver. </a:t>
            </a:r>
          </a:p>
          <a:p>
            <a:pPr algn="l">
              <a:lnSpc>
                <a:spcPts val="4320"/>
              </a:lnSpc>
            </a:pPr>
            <a:endParaRPr lang="en-US" sz="3600" spc="-8" dirty="0">
              <a:solidFill>
                <a:srgbClr val="000000"/>
              </a:solidFill>
              <a:latin typeface="Montserrat 3" panose="020B0604020202020204" charset="0"/>
              <a:ea typeface="Montserrat 1"/>
              <a:cs typeface="Montserrat 1"/>
              <a:sym typeface="Montserrat 1"/>
            </a:endParaRPr>
          </a:p>
          <a:p>
            <a:pPr algn="l">
              <a:lnSpc>
                <a:spcPts val="4320"/>
              </a:lnSpc>
            </a:pPr>
            <a:r>
              <a:rPr lang="en-US" sz="3600" spc="-8" dirty="0">
                <a:solidFill>
                  <a:srgbClr val="000000"/>
                </a:solidFill>
                <a:latin typeface="Montserrat 3" panose="020B0604020202020204" charset="0"/>
                <a:ea typeface="Montserrat 1"/>
                <a:cs typeface="Montserrat 1"/>
                <a:sym typeface="Montserrat 1"/>
              </a:rPr>
              <a:t>It can be quickly adapted for your setting, with the aim of generating interest, enthusiasm and positivity about HTQs among staff, students and parents/carers.</a:t>
            </a:r>
          </a:p>
          <a:p>
            <a:pPr algn="l">
              <a:lnSpc>
                <a:spcPts val="4320"/>
              </a:lnSpc>
            </a:pPr>
            <a:endParaRPr lang="en-US" sz="3600" spc="-8" dirty="0">
              <a:solidFill>
                <a:srgbClr val="000000"/>
              </a:solidFill>
              <a:latin typeface="Montserrat 3" panose="020B0604020202020204" charset="0"/>
              <a:ea typeface="Montserrat 1"/>
              <a:cs typeface="Montserrat 1"/>
              <a:sym typeface="Montserrat 1"/>
            </a:endParaRPr>
          </a:p>
        </p:txBody>
      </p:sp>
      <p:grpSp>
        <p:nvGrpSpPr>
          <p:cNvPr id="8" name="Group 8"/>
          <p:cNvGrpSpPr/>
          <p:nvPr/>
        </p:nvGrpSpPr>
        <p:grpSpPr>
          <a:xfrm>
            <a:off x="5923527" y="7533627"/>
            <a:ext cx="7034133" cy="1492250"/>
            <a:chOff x="0" y="0"/>
            <a:chExt cx="9378844" cy="1989667"/>
          </a:xfrm>
        </p:grpSpPr>
        <p:sp>
          <p:nvSpPr>
            <p:cNvPr id="9" name="Freeform 9"/>
            <p:cNvSpPr/>
            <p:nvPr/>
          </p:nvSpPr>
          <p:spPr>
            <a:xfrm>
              <a:off x="22685" y="16891"/>
              <a:ext cx="9333361" cy="1955800"/>
            </a:xfrm>
            <a:custGeom>
              <a:avLst/>
              <a:gdLst/>
              <a:ahLst/>
              <a:cxnLst/>
              <a:rect l="l" t="t" r="r" b="b"/>
              <a:pathLst>
                <a:path w="9333361" h="1955800">
                  <a:moveTo>
                    <a:pt x="0" y="0"/>
                  </a:moveTo>
                  <a:lnTo>
                    <a:pt x="9333361" y="0"/>
                  </a:lnTo>
                  <a:lnTo>
                    <a:pt x="9333361" y="1955800"/>
                  </a:lnTo>
                  <a:lnTo>
                    <a:pt x="0" y="1955800"/>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0" name="Freeform 10"/>
            <p:cNvSpPr/>
            <p:nvPr/>
          </p:nvSpPr>
          <p:spPr>
            <a:xfrm>
              <a:off x="0" y="0"/>
              <a:ext cx="9378730" cy="1989582"/>
            </a:xfrm>
            <a:custGeom>
              <a:avLst/>
              <a:gdLst/>
              <a:ahLst/>
              <a:cxnLst/>
              <a:rect l="l" t="t" r="r" b="b"/>
              <a:pathLst>
                <a:path w="9378730" h="1989582">
                  <a:moveTo>
                    <a:pt x="22685" y="0"/>
                  </a:moveTo>
                  <a:lnTo>
                    <a:pt x="9356046" y="0"/>
                  </a:lnTo>
                  <a:cubicBezTo>
                    <a:pt x="9368667" y="0"/>
                    <a:pt x="9378730" y="7620"/>
                    <a:pt x="9378730" y="16891"/>
                  </a:cubicBezTo>
                  <a:lnTo>
                    <a:pt x="9378730" y="1972691"/>
                  </a:lnTo>
                  <a:cubicBezTo>
                    <a:pt x="9378730" y="1982089"/>
                    <a:pt x="9368496" y="1989582"/>
                    <a:pt x="9356046" y="1989582"/>
                  </a:cubicBezTo>
                  <a:lnTo>
                    <a:pt x="22685" y="1989582"/>
                  </a:lnTo>
                  <a:cubicBezTo>
                    <a:pt x="10063" y="1989582"/>
                    <a:pt x="0" y="1981962"/>
                    <a:pt x="0" y="1972691"/>
                  </a:cubicBezTo>
                  <a:lnTo>
                    <a:pt x="0" y="16891"/>
                  </a:lnTo>
                  <a:cubicBezTo>
                    <a:pt x="0" y="7620"/>
                    <a:pt x="10234" y="0"/>
                    <a:pt x="22685" y="0"/>
                  </a:cubicBezTo>
                  <a:moveTo>
                    <a:pt x="22685" y="33909"/>
                  </a:moveTo>
                  <a:lnTo>
                    <a:pt x="22685" y="16891"/>
                  </a:lnTo>
                  <a:lnTo>
                    <a:pt x="45541" y="16891"/>
                  </a:lnTo>
                  <a:lnTo>
                    <a:pt x="45541" y="1972691"/>
                  </a:lnTo>
                  <a:lnTo>
                    <a:pt x="22685" y="1972691"/>
                  </a:lnTo>
                  <a:lnTo>
                    <a:pt x="22685" y="1955800"/>
                  </a:lnTo>
                  <a:lnTo>
                    <a:pt x="9356046" y="1955800"/>
                  </a:lnTo>
                  <a:lnTo>
                    <a:pt x="9356046" y="1972691"/>
                  </a:lnTo>
                  <a:lnTo>
                    <a:pt x="9333360" y="1972691"/>
                  </a:lnTo>
                  <a:lnTo>
                    <a:pt x="9333360" y="16891"/>
                  </a:lnTo>
                  <a:lnTo>
                    <a:pt x="9356046" y="16891"/>
                  </a:lnTo>
                  <a:lnTo>
                    <a:pt x="9356046" y="33909"/>
                  </a:lnTo>
                  <a:lnTo>
                    <a:pt x="22685" y="33909"/>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1" name="TextBox 11"/>
            <p:cNvSpPr txBox="1"/>
            <p:nvPr/>
          </p:nvSpPr>
          <p:spPr>
            <a:xfrm>
              <a:off x="0" y="0"/>
              <a:ext cx="9378844" cy="1989667"/>
            </a:xfrm>
            <a:prstGeom prst="rect">
              <a:avLst/>
            </a:prstGeom>
          </p:spPr>
          <p:txBody>
            <a:bodyPr lIns="50800" tIns="50800" rIns="50800" bIns="50800" rtlCol="0" anchor="ctr"/>
            <a:lstStyle/>
            <a:p>
              <a:pPr algn="ctr">
                <a:lnSpc>
                  <a:spcPts val="4320"/>
                </a:lnSpc>
              </a:pPr>
              <a:r>
                <a:rPr lang="en-US" sz="3600" spc="33" dirty="0">
                  <a:solidFill>
                    <a:srgbClr val="FFFFFF"/>
                  </a:solidFill>
                  <a:latin typeface="Montserrat 1"/>
                  <a:ea typeface="Montserrat 1"/>
                  <a:cs typeface="Montserrat 1"/>
                  <a:sym typeface="Montserrat 1"/>
                </a:rPr>
                <a:t>Please delete this slide before presenting</a:t>
              </a:r>
            </a:p>
          </p:txBody>
        </p:sp>
      </p:grpSp>
      <p:sp>
        <p:nvSpPr>
          <p:cNvPr id="12" name="TextBox 12"/>
          <p:cNvSpPr txBox="1"/>
          <p:nvPr/>
        </p:nvSpPr>
        <p:spPr>
          <a:xfrm>
            <a:off x="472440" y="235133"/>
            <a:ext cx="8968154" cy="714375"/>
          </a:xfrm>
          <a:prstGeom prst="rect">
            <a:avLst/>
          </a:prstGeom>
        </p:spPr>
        <p:txBody>
          <a:bodyPr lIns="0" tIns="0" rIns="0" bIns="0" rtlCol="0" anchor="t">
            <a:spAutoFit/>
          </a:bodyPr>
          <a:lstStyle/>
          <a:p>
            <a:pPr algn="l">
              <a:lnSpc>
                <a:spcPts val="5759"/>
              </a:lnSpc>
            </a:pPr>
            <a:r>
              <a:rPr lang="en-US" sz="4800" spc="-10">
                <a:solidFill>
                  <a:srgbClr val="000000"/>
                </a:solidFill>
                <a:latin typeface="Montserrat 2"/>
                <a:ea typeface="Montserrat 2"/>
                <a:cs typeface="Montserrat 2"/>
                <a:sym typeface="Montserrat 2"/>
              </a:rPr>
              <a:t>Notes to the presenter 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job&#10;&#10;Description automatically generated with medium confidence">
            <a:extLst>
              <a:ext uri="{FF2B5EF4-FFF2-40B4-BE49-F238E27FC236}">
                <a16:creationId xmlns:a16="http://schemas.microsoft.com/office/drawing/2014/main" id="{A2C3C64F-1B93-6CEB-A8C3-3530DB05F21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44323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orange poster with text and images&#10;&#10;Description automatically generated">
            <a:extLst>
              <a:ext uri="{FF2B5EF4-FFF2-40B4-BE49-F238E27FC236}">
                <a16:creationId xmlns:a16="http://schemas.microsoft.com/office/drawing/2014/main" id="{47E52E80-A1A2-3742-E26F-DFB2D45A80C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23225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orange dots&#10;&#10;Description automatically generated">
            <a:extLst>
              <a:ext uri="{FF2B5EF4-FFF2-40B4-BE49-F238E27FC236}">
                <a16:creationId xmlns:a16="http://schemas.microsoft.com/office/drawing/2014/main" id="{C6149214-8796-029D-EF2A-C6E6C7882D7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12848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36268"/>
            <a:ext cx="18288000" cy="7154322"/>
            <a:chOff x="0" y="0"/>
            <a:chExt cx="4816593" cy="1884266"/>
          </a:xfrm>
        </p:grpSpPr>
        <p:sp>
          <p:nvSpPr>
            <p:cNvPr id="3" name="Freeform 3"/>
            <p:cNvSpPr/>
            <p:nvPr/>
          </p:nvSpPr>
          <p:spPr>
            <a:xfrm>
              <a:off x="0" y="0"/>
              <a:ext cx="4816592" cy="1884266"/>
            </a:xfrm>
            <a:custGeom>
              <a:avLst/>
              <a:gdLst/>
              <a:ahLst/>
              <a:cxnLst/>
              <a:rect l="l" t="t" r="r" b="b"/>
              <a:pathLst>
                <a:path w="4816592" h="1884266">
                  <a:moveTo>
                    <a:pt x="42333" y="0"/>
                  </a:moveTo>
                  <a:lnTo>
                    <a:pt x="4774259" y="0"/>
                  </a:lnTo>
                  <a:cubicBezTo>
                    <a:pt x="4785487" y="0"/>
                    <a:pt x="4796254" y="4460"/>
                    <a:pt x="4804193" y="12399"/>
                  </a:cubicBezTo>
                  <a:cubicBezTo>
                    <a:pt x="4812132" y="20338"/>
                    <a:pt x="4816592" y="31106"/>
                    <a:pt x="4816592" y="42333"/>
                  </a:cubicBezTo>
                  <a:lnTo>
                    <a:pt x="4816592" y="1841933"/>
                  </a:lnTo>
                  <a:cubicBezTo>
                    <a:pt x="4816592" y="1853160"/>
                    <a:pt x="4812132" y="1863928"/>
                    <a:pt x="4804193" y="1871867"/>
                  </a:cubicBezTo>
                  <a:cubicBezTo>
                    <a:pt x="4796254" y="1879806"/>
                    <a:pt x="4785487" y="1884266"/>
                    <a:pt x="4774259" y="1884266"/>
                  </a:cubicBezTo>
                  <a:lnTo>
                    <a:pt x="42333" y="1884266"/>
                  </a:lnTo>
                  <a:cubicBezTo>
                    <a:pt x="31106" y="1884266"/>
                    <a:pt x="20338" y="1879806"/>
                    <a:pt x="12399" y="1871867"/>
                  </a:cubicBezTo>
                  <a:cubicBezTo>
                    <a:pt x="4460" y="1863928"/>
                    <a:pt x="0" y="1853160"/>
                    <a:pt x="0" y="1841933"/>
                  </a:cubicBezTo>
                  <a:lnTo>
                    <a:pt x="0" y="42333"/>
                  </a:lnTo>
                  <a:cubicBezTo>
                    <a:pt x="0" y="31106"/>
                    <a:pt x="4460" y="20338"/>
                    <a:pt x="12399" y="12399"/>
                  </a:cubicBezTo>
                  <a:cubicBezTo>
                    <a:pt x="20338" y="4460"/>
                    <a:pt x="31106" y="0"/>
                    <a:pt x="42333" y="0"/>
                  </a:cubicBezTo>
                  <a:close/>
                </a:path>
              </a:pathLst>
            </a:custGeom>
            <a:gradFill rotWithShape="1">
              <a:gsLst>
                <a:gs pos="0">
                  <a:srgbClr val="F38120">
                    <a:alpha val="100000"/>
                  </a:srgbClr>
                </a:gs>
                <a:gs pos="100000">
                  <a:srgbClr val="FFDC01">
                    <a:alpha val="100000"/>
                  </a:srgbClr>
                </a:gs>
              </a:gsLst>
              <a:lin ang="2700000"/>
            </a:gradFill>
          </p:spPr>
          <p:txBody>
            <a:bodyPr/>
            <a:lstStyle/>
            <a:p>
              <a:endParaRPr lang="en-GB"/>
            </a:p>
          </p:txBody>
        </p:sp>
        <p:sp>
          <p:nvSpPr>
            <p:cNvPr id="4" name="TextBox 4"/>
            <p:cNvSpPr txBox="1"/>
            <p:nvPr/>
          </p:nvSpPr>
          <p:spPr>
            <a:xfrm>
              <a:off x="0" y="-38100"/>
              <a:ext cx="4816593" cy="19223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55223" y="3160753"/>
            <a:ext cx="2351030" cy="235103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93048" y="3298578"/>
            <a:ext cx="2075379" cy="20753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968485" y="3160753"/>
            <a:ext cx="2351030" cy="235103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106311" y="3298578"/>
            <a:ext cx="2075379" cy="207537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452188" y="3160753"/>
            <a:ext cx="2351030" cy="235103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590013" y="3298578"/>
            <a:ext cx="2075379" cy="20753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2747704" y="3553234"/>
            <a:ext cx="1566068" cy="1566068"/>
          </a:xfrm>
          <a:custGeom>
            <a:avLst/>
            <a:gdLst/>
            <a:ahLst/>
            <a:cxnLst/>
            <a:rect l="l" t="t" r="r" b="b"/>
            <a:pathLst>
              <a:path w="1566068" h="1566068">
                <a:moveTo>
                  <a:pt x="0" y="0"/>
                </a:moveTo>
                <a:lnTo>
                  <a:pt x="1566068" y="0"/>
                </a:lnTo>
                <a:lnTo>
                  <a:pt x="1566068" y="1566068"/>
                </a:lnTo>
                <a:lnTo>
                  <a:pt x="0" y="15660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24" name="Group 24"/>
          <p:cNvGrpSpPr/>
          <p:nvPr/>
        </p:nvGrpSpPr>
        <p:grpSpPr>
          <a:xfrm>
            <a:off x="8306487" y="3553234"/>
            <a:ext cx="1687253" cy="1358238"/>
            <a:chOff x="0" y="0"/>
            <a:chExt cx="2249670" cy="1810985"/>
          </a:xfrm>
        </p:grpSpPr>
        <p:sp>
          <p:nvSpPr>
            <p:cNvPr id="25" name="Freeform 25"/>
            <p:cNvSpPr/>
            <p:nvPr/>
          </p:nvSpPr>
          <p:spPr>
            <a:xfrm>
              <a:off x="0" y="0"/>
              <a:ext cx="2249670" cy="1810985"/>
            </a:xfrm>
            <a:custGeom>
              <a:avLst/>
              <a:gdLst/>
              <a:ahLst/>
              <a:cxnLst/>
              <a:rect l="l" t="t" r="r" b="b"/>
              <a:pathLst>
                <a:path w="2249670" h="1810985">
                  <a:moveTo>
                    <a:pt x="0" y="0"/>
                  </a:moveTo>
                  <a:lnTo>
                    <a:pt x="2249670" y="0"/>
                  </a:lnTo>
                  <a:lnTo>
                    <a:pt x="2249670" y="1810985"/>
                  </a:lnTo>
                  <a:lnTo>
                    <a:pt x="0" y="1810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26" name="Group 26"/>
            <p:cNvGrpSpPr/>
            <p:nvPr/>
          </p:nvGrpSpPr>
          <p:grpSpPr>
            <a:xfrm>
              <a:off x="560639" y="600244"/>
              <a:ext cx="1117643" cy="146605"/>
              <a:chOff x="0" y="0"/>
              <a:chExt cx="1237218" cy="162290"/>
            </a:xfrm>
          </p:grpSpPr>
          <p:sp>
            <p:nvSpPr>
              <p:cNvPr id="27" name="Freeform 27"/>
              <p:cNvSpPr/>
              <p:nvPr/>
            </p:nvSpPr>
            <p:spPr>
              <a:xfrm>
                <a:off x="0" y="0"/>
                <a:ext cx="1237218" cy="162290"/>
              </a:xfrm>
              <a:custGeom>
                <a:avLst/>
                <a:gdLst/>
                <a:ahLst/>
                <a:cxnLst/>
                <a:rect l="l" t="t" r="r" b="b"/>
                <a:pathLst>
                  <a:path w="1237218" h="162290">
                    <a:moveTo>
                      <a:pt x="0" y="0"/>
                    </a:moveTo>
                    <a:lnTo>
                      <a:pt x="1237218" y="0"/>
                    </a:lnTo>
                    <a:lnTo>
                      <a:pt x="1237218" y="162290"/>
                    </a:lnTo>
                    <a:lnTo>
                      <a:pt x="0" y="162290"/>
                    </a:lnTo>
                    <a:close/>
                  </a:path>
                </a:pathLst>
              </a:custGeom>
              <a:solidFill>
                <a:srgbClr val="FFFFFF"/>
              </a:solidFill>
            </p:spPr>
            <p:txBody>
              <a:bodyPr/>
              <a:lstStyle/>
              <a:p>
                <a:endParaRPr lang="en-GB"/>
              </a:p>
            </p:txBody>
          </p:sp>
          <p:sp>
            <p:nvSpPr>
              <p:cNvPr id="28" name="TextBox 28"/>
              <p:cNvSpPr txBox="1"/>
              <p:nvPr/>
            </p:nvSpPr>
            <p:spPr>
              <a:xfrm>
                <a:off x="0" y="-38100"/>
                <a:ext cx="1237218" cy="200390"/>
              </a:xfrm>
              <a:prstGeom prst="rect">
                <a:avLst/>
              </a:prstGeom>
            </p:spPr>
            <p:txBody>
              <a:bodyPr lIns="50800" tIns="50800" rIns="50800" bIns="50800" rtlCol="0" anchor="ctr"/>
              <a:lstStyle/>
              <a:p>
                <a:pPr algn="ctr">
                  <a:lnSpc>
                    <a:spcPts val="1289"/>
                  </a:lnSpc>
                </a:pPr>
                <a:endParaRPr/>
              </a:p>
            </p:txBody>
          </p:sp>
        </p:grpSp>
      </p:grpSp>
      <p:sp>
        <p:nvSpPr>
          <p:cNvPr id="29" name="Freeform 29"/>
          <p:cNvSpPr/>
          <p:nvPr/>
        </p:nvSpPr>
        <p:spPr>
          <a:xfrm>
            <a:off x="13801444" y="3716574"/>
            <a:ext cx="1652518" cy="1239388"/>
          </a:xfrm>
          <a:custGeom>
            <a:avLst/>
            <a:gdLst/>
            <a:ahLst/>
            <a:cxnLst/>
            <a:rect l="l" t="t" r="r" b="b"/>
            <a:pathLst>
              <a:path w="1652518" h="1239388">
                <a:moveTo>
                  <a:pt x="0" y="0"/>
                </a:moveTo>
                <a:lnTo>
                  <a:pt x="1652517" y="0"/>
                </a:lnTo>
                <a:lnTo>
                  <a:pt x="1652517" y="1239388"/>
                </a:lnTo>
                <a:lnTo>
                  <a:pt x="0" y="1239388"/>
                </a:lnTo>
                <a:lnTo>
                  <a:pt x="0" y="0"/>
                </a:lnTo>
                <a:close/>
              </a:path>
            </a:pathLst>
          </a:custGeom>
          <a:blipFill>
            <a:blip r:embed="rId7"/>
            <a:stretch>
              <a:fillRect/>
            </a:stretch>
          </a:blipFill>
        </p:spPr>
        <p:txBody>
          <a:bodyPr/>
          <a:lstStyle/>
          <a:p>
            <a:endParaRPr lang="en-GB"/>
          </a:p>
        </p:txBody>
      </p:sp>
      <p:sp>
        <p:nvSpPr>
          <p:cNvPr id="30" name="TextBox 30"/>
          <p:cNvSpPr txBox="1"/>
          <p:nvPr/>
        </p:nvSpPr>
        <p:spPr>
          <a:xfrm>
            <a:off x="1613382" y="908408"/>
            <a:ext cx="15061236" cy="1335405"/>
          </a:xfrm>
          <a:prstGeom prst="rect">
            <a:avLst/>
          </a:prstGeom>
        </p:spPr>
        <p:txBody>
          <a:bodyPr lIns="0" tIns="0" rIns="0" bIns="0" rtlCol="0" anchor="t">
            <a:spAutoFit/>
          </a:bodyPr>
          <a:lstStyle/>
          <a:p>
            <a:pPr algn="ctr">
              <a:lnSpc>
                <a:spcPts val="10919"/>
              </a:lnSpc>
            </a:pPr>
            <a:r>
              <a:rPr lang="en-US" sz="7800" b="1" dirty="0">
                <a:solidFill>
                  <a:srgbClr val="000000"/>
                </a:solidFill>
                <a:latin typeface="Montserrat 3 Bold"/>
                <a:ea typeface="Montserrat 3 Bold"/>
                <a:cs typeface="Montserrat 3 Bold"/>
                <a:sym typeface="Montserrat 3 Bold"/>
              </a:rPr>
              <a:t>How do you find HTQs?</a:t>
            </a:r>
          </a:p>
        </p:txBody>
      </p:sp>
      <p:sp>
        <p:nvSpPr>
          <p:cNvPr id="31" name="TextBox 31"/>
          <p:cNvSpPr txBox="1"/>
          <p:nvPr/>
        </p:nvSpPr>
        <p:spPr>
          <a:xfrm>
            <a:off x="1834836" y="5890726"/>
            <a:ext cx="3391804" cy="417220"/>
          </a:xfrm>
          <a:prstGeom prst="rect">
            <a:avLst/>
          </a:prstGeom>
        </p:spPr>
        <p:txBody>
          <a:bodyPr lIns="0" tIns="0" rIns="0" bIns="0" rtlCol="0" anchor="t">
            <a:spAutoFit/>
          </a:bodyPr>
          <a:lstStyle/>
          <a:p>
            <a:pPr algn="ctr">
              <a:lnSpc>
                <a:spcPts val="3241"/>
              </a:lnSpc>
            </a:pPr>
            <a:r>
              <a:rPr lang="en-US" sz="3001" b="1">
                <a:solidFill>
                  <a:srgbClr val="FFFFFF"/>
                </a:solidFill>
                <a:latin typeface="Canva Sans Bold"/>
                <a:ea typeface="Canva Sans Bold"/>
                <a:cs typeface="Canva Sans Bold"/>
                <a:sym typeface="Canva Sans Bold"/>
              </a:rPr>
              <a:t>Find providers</a:t>
            </a:r>
          </a:p>
        </p:txBody>
      </p:sp>
      <p:sp>
        <p:nvSpPr>
          <p:cNvPr id="32" name="TextBox 32"/>
          <p:cNvSpPr txBox="1"/>
          <p:nvPr/>
        </p:nvSpPr>
        <p:spPr>
          <a:xfrm>
            <a:off x="6779852" y="5890726"/>
            <a:ext cx="4728295" cy="417220"/>
          </a:xfrm>
          <a:prstGeom prst="rect">
            <a:avLst/>
          </a:prstGeom>
        </p:spPr>
        <p:txBody>
          <a:bodyPr lIns="0" tIns="0" rIns="0" bIns="0" rtlCol="0" anchor="t">
            <a:spAutoFit/>
          </a:bodyPr>
          <a:lstStyle/>
          <a:p>
            <a:pPr algn="ctr">
              <a:lnSpc>
                <a:spcPts val="3241"/>
              </a:lnSpc>
            </a:pPr>
            <a:r>
              <a:rPr lang="en-US" sz="3001" b="1">
                <a:solidFill>
                  <a:srgbClr val="FFFFFF"/>
                </a:solidFill>
                <a:latin typeface="Canva Sans Bold"/>
                <a:ea typeface="Canva Sans Bold"/>
                <a:cs typeface="Canva Sans Bold"/>
                <a:sym typeface="Canva Sans Bold"/>
              </a:rPr>
              <a:t>Contact providers</a:t>
            </a:r>
          </a:p>
        </p:txBody>
      </p:sp>
      <p:sp>
        <p:nvSpPr>
          <p:cNvPr id="33" name="TextBox 33"/>
          <p:cNvSpPr txBox="1"/>
          <p:nvPr/>
        </p:nvSpPr>
        <p:spPr>
          <a:xfrm>
            <a:off x="12631090" y="5890726"/>
            <a:ext cx="3993225" cy="417220"/>
          </a:xfrm>
          <a:prstGeom prst="rect">
            <a:avLst/>
          </a:prstGeom>
        </p:spPr>
        <p:txBody>
          <a:bodyPr lIns="0" tIns="0" rIns="0" bIns="0" rtlCol="0" anchor="t">
            <a:spAutoFit/>
          </a:bodyPr>
          <a:lstStyle/>
          <a:p>
            <a:pPr algn="ctr">
              <a:lnSpc>
                <a:spcPts val="3241"/>
              </a:lnSpc>
            </a:pPr>
            <a:r>
              <a:rPr lang="en-US" sz="3001" b="1">
                <a:solidFill>
                  <a:srgbClr val="FFFFFF"/>
                </a:solidFill>
                <a:latin typeface="Canva Sans Bold"/>
                <a:ea typeface="Canva Sans Bold"/>
                <a:cs typeface="Canva Sans Bold"/>
                <a:sym typeface="Canva Sans Bold"/>
              </a:rPr>
              <a:t>UCAS</a:t>
            </a:r>
          </a:p>
        </p:txBody>
      </p:sp>
      <p:sp>
        <p:nvSpPr>
          <p:cNvPr id="34" name="TextBox 34"/>
          <p:cNvSpPr txBox="1"/>
          <p:nvPr/>
        </p:nvSpPr>
        <p:spPr>
          <a:xfrm>
            <a:off x="1281394" y="6762115"/>
            <a:ext cx="4498687" cy="3181985"/>
          </a:xfrm>
          <a:prstGeom prst="rect">
            <a:avLst/>
          </a:prstGeom>
        </p:spPr>
        <p:txBody>
          <a:bodyPr lIns="0" tIns="0" rIns="0" bIns="0" rtlCol="0" anchor="t">
            <a:spAutoFit/>
          </a:bodyPr>
          <a:lstStyle/>
          <a:p>
            <a:pPr algn="ctr">
              <a:lnSpc>
                <a:spcPts val="3640"/>
              </a:lnSpc>
            </a:pPr>
            <a:r>
              <a:rPr lang="en-US" sz="2600">
                <a:solidFill>
                  <a:srgbClr val="000000"/>
                </a:solidFill>
                <a:latin typeface="Montserrat 5"/>
                <a:ea typeface="Montserrat 5"/>
                <a:cs typeface="Montserrat 5"/>
                <a:sym typeface="Montserrat 5"/>
              </a:rPr>
              <a:t>Visit:</a:t>
            </a:r>
          </a:p>
          <a:p>
            <a:pPr algn="ctr">
              <a:lnSpc>
                <a:spcPts val="3640"/>
              </a:lnSpc>
            </a:pPr>
            <a:r>
              <a:rPr lang="en-US" sz="2600" u="sng">
                <a:solidFill>
                  <a:srgbClr val="000000"/>
                </a:solidFill>
                <a:latin typeface="Montserrat 5"/>
                <a:ea typeface="Montserrat 5"/>
                <a:cs typeface="Montserrat 5"/>
                <a:sym typeface="Montserrat 5"/>
                <a:hlinkClick r:id="rId8" tooltip="https://www.gov.uk/government/publications/list-of-higher-technical-qualifications"/>
              </a:rPr>
              <a:t>www.gov.uk/government/publications/list-of-higher-technical-qualifications</a:t>
            </a:r>
            <a:r>
              <a:rPr lang="en-US" sz="2600">
                <a:solidFill>
                  <a:srgbClr val="000000"/>
                </a:solidFill>
                <a:latin typeface="Montserrat 5"/>
                <a:ea typeface="Montserrat 5"/>
                <a:cs typeface="Montserrat 5"/>
                <a:sym typeface="Montserrat 5"/>
              </a:rPr>
              <a:t>  </a:t>
            </a:r>
          </a:p>
          <a:p>
            <a:pPr algn="ctr">
              <a:lnSpc>
                <a:spcPts val="3640"/>
              </a:lnSpc>
            </a:pPr>
            <a:endParaRPr lang="en-US" sz="2600">
              <a:solidFill>
                <a:srgbClr val="000000"/>
              </a:solidFill>
              <a:latin typeface="Montserrat 5"/>
              <a:ea typeface="Montserrat 5"/>
              <a:cs typeface="Montserrat 5"/>
              <a:sym typeface="Montserrat 5"/>
            </a:endParaRPr>
          </a:p>
          <a:p>
            <a:pPr algn="ctr">
              <a:lnSpc>
                <a:spcPts val="3640"/>
              </a:lnSpc>
            </a:pPr>
            <a:endParaRPr lang="en-US" sz="2600">
              <a:solidFill>
                <a:srgbClr val="000000"/>
              </a:solidFill>
              <a:latin typeface="Montserrat 5"/>
              <a:ea typeface="Montserrat 5"/>
              <a:cs typeface="Montserrat 5"/>
              <a:sym typeface="Montserrat 5"/>
            </a:endParaRPr>
          </a:p>
        </p:txBody>
      </p:sp>
      <p:sp>
        <p:nvSpPr>
          <p:cNvPr id="35" name="TextBox 35"/>
          <p:cNvSpPr txBox="1"/>
          <p:nvPr/>
        </p:nvSpPr>
        <p:spPr>
          <a:xfrm>
            <a:off x="6792079" y="6990715"/>
            <a:ext cx="4716069" cy="2724785"/>
          </a:xfrm>
          <a:prstGeom prst="rect">
            <a:avLst/>
          </a:prstGeom>
        </p:spPr>
        <p:txBody>
          <a:bodyPr lIns="0" tIns="0" rIns="0" bIns="0" rtlCol="0" anchor="t">
            <a:spAutoFit/>
          </a:bodyPr>
          <a:lstStyle/>
          <a:p>
            <a:pPr algn="ctr">
              <a:lnSpc>
                <a:spcPts val="3640"/>
              </a:lnSpc>
            </a:pPr>
            <a:r>
              <a:rPr lang="en-US" sz="2600">
                <a:solidFill>
                  <a:srgbClr val="000000"/>
                </a:solidFill>
                <a:latin typeface="Montserrat 5"/>
                <a:ea typeface="Montserrat 5"/>
                <a:cs typeface="Montserrat 5"/>
                <a:sym typeface="Montserrat 5"/>
              </a:rPr>
              <a:t>Contact or visit the websites of local FE colleges, Universities, Independent Training Providers and Institutes of Technology.</a:t>
            </a:r>
          </a:p>
        </p:txBody>
      </p:sp>
      <p:sp>
        <p:nvSpPr>
          <p:cNvPr id="36" name="TextBox 36"/>
          <p:cNvSpPr txBox="1"/>
          <p:nvPr/>
        </p:nvSpPr>
        <p:spPr>
          <a:xfrm>
            <a:off x="12389136" y="6892400"/>
            <a:ext cx="4870164" cy="1810385"/>
          </a:xfrm>
          <a:prstGeom prst="rect">
            <a:avLst/>
          </a:prstGeom>
        </p:spPr>
        <p:txBody>
          <a:bodyPr lIns="0" tIns="0" rIns="0" bIns="0" rtlCol="0" anchor="t">
            <a:spAutoFit/>
          </a:bodyPr>
          <a:lstStyle/>
          <a:p>
            <a:pPr algn="ctr">
              <a:lnSpc>
                <a:spcPts val="3640"/>
              </a:lnSpc>
            </a:pPr>
            <a:r>
              <a:rPr lang="en-US" sz="2600">
                <a:solidFill>
                  <a:srgbClr val="000000"/>
                </a:solidFill>
                <a:latin typeface="Montserrat 5"/>
                <a:ea typeface="Montserrat 5"/>
                <a:cs typeface="Montserrat 5"/>
                <a:sym typeface="Montserrat 5"/>
              </a:rPr>
              <a:t>Search on UCAS (this link will take you to a pre-filtered list of HTQs: </a:t>
            </a:r>
            <a:r>
              <a:rPr lang="en-US" sz="2600" u="sng">
                <a:solidFill>
                  <a:srgbClr val="000000"/>
                </a:solidFill>
                <a:latin typeface="Montserrat 5"/>
                <a:ea typeface="Montserrat 5"/>
                <a:cs typeface="Montserrat 5"/>
                <a:sym typeface="Montserrat 5"/>
                <a:hlinkClick r:id="rId9" tooltip="https://tinyurl.com/2s44vaby"/>
              </a:rPr>
              <a:t>tinyurl.com/2s44vaby</a:t>
            </a:r>
            <a:r>
              <a:rPr lang="en-US" sz="2600">
                <a:solidFill>
                  <a:srgbClr val="000000"/>
                </a:solidFill>
                <a:latin typeface="Montserrat 5"/>
                <a:ea typeface="Montserrat 5"/>
                <a:cs typeface="Montserrat 5"/>
                <a:sym typeface="Montserrat 5"/>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B528FC01-71EC-14AC-7152-626FC27DC5A7}"/>
              </a:ext>
            </a:extLst>
          </p:cNvPr>
          <p:cNvGrpSpPr/>
          <p:nvPr/>
        </p:nvGrpSpPr>
        <p:grpSpPr>
          <a:xfrm>
            <a:off x="-19050" y="-281940"/>
            <a:ext cx="18307045" cy="2501550"/>
            <a:chOff x="0" y="-38100"/>
            <a:chExt cx="1714935" cy="155393"/>
          </a:xfrm>
        </p:grpSpPr>
        <p:sp>
          <p:nvSpPr>
            <p:cNvPr id="9" name="Freeform 3">
              <a:extLst>
                <a:ext uri="{FF2B5EF4-FFF2-40B4-BE49-F238E27FC236}">
                  <a16:creationId xmlns:a16="http://schemas.microsoft.com/office/drawing/2014/main" id="{42F5D06A-B464-FD78-3CAB-4DC943C9D189}"/>
                </a:ext>
              </a:extLst>
            </p:cNvPr>
            <p:cNvSpPr/>
            <p:nvPr/>
          </p:nvSpPr>
          <p:spPr>
            <a:xfrm>
              <a:off x="0" y="0"/>
              <a:ext cx="1714935" cy="117293"/>
            </a:xfrm>
            <a:custGeom>
              <a:avLst/>
              <a:gdLst/>
              <a:ahLst/>
              <a:cxnLst/>
              <a:rect l="l" t="t" r="r" b="b"/>
              <a:pathLst>
                <a:path w="812800" h="117293">
                  <a:moveTo>
                    <a:pt x="0" y="0"/>
                  </a:moveTo>
                  <a:lnTo>
                    <a:pt x="812800" y="0"/>
                  </a:lnTo>
                  <a:lnTo>
                    <a:pt x="812800" y="117293"/>
                  </a:lnTo>
                  <a:lnTo>
                    <a:pt x="0" y="117293"/>
                  </a:lnTo>
                  <a:close/>
                </a:path>
              </a:pathLst>
            </a:custGeom>
            <a:gradFill rotWithShape="1">
              <a:gsLst>
                <a:gs pos="0">
                  <a:srgbClr val="F38120">
                    <a:alpha val="100000"/>
                  </a:srgbClr>
                </a:gs>
                <a:gs pos="100000">
                  <a:srgbClr val="FFDC01">
                    <a:alpha val="100000"/>
                  </a:srgbClr>
                </a:gs>
              </a:gsLst>
              <a:lin ang="2700000"/>
            </a:gradFill>
          </p:spPr>
          <p:txBody>
            <a:bodyPr/>
            <a:lstStyle/>
            <a:p>
              <a:endParaRPr lang="en-GB" dirty="0"/>
            </a:p>
          </p:txBody>
        </p:sp>
        <p:sp>
          <p:nvSpPr>
            <p:cNvPr id="10" name="TextBox 4">
              <a:extLst>
                <a:ext uri="{FF2B5EF4-FFF2-40B4-BE49-F238E27FC236}">
                  <a16:creationId xmlns:a16="http://schemas.microsoft.com/office/drawing/2014/main" id="{D8E7A2BD-B64C-4973-91B4-A37CB7E2633C}"/>
                </a:ext>
              </a:extLst>
            </p:cNvPr>
            <p:cNvSpPr txBox="1"/>
            <p:nvPr/>
          </p:nvSpPr>
          <p:spPr>
            <a:xfrm>
              <a:off x="0" y="-38100"/>
              <a:ext cx="812800" cy="15539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62018" y="968835"/>
            <a:ext cx="12191252" cy="829394"/>
          </a:xfrm>
          <a:prstGeom prst="rect">
            <a:avLst/>
          </a:prstGeom>
        </p:spPr>
        <p:txBody>
          <a:bodyPr wrap="square" lIns="0" tIns="0" rIns="0" bIns="0" rtlCol="0" anchor="t">
            <a:spAutoFit/>
          </a:bodyPr>
          <a:lstStyle/>
          <a:p>
            <a:pPr algn="l">
              <a:lnSpc>
                <a:spcPts val="6325"/>
              </a:lnSpc>
            </a:pPr>
            <a:r>
              <a:rPr lang="en-US" sz="6600" b="1" spc="-10" dirty="0">
                <a:solidFill>
                  <a:srgbClr val="000000"/>
                </a:solidFill>
                <a:latin typeface="Montserrat 3 Bold" panose="020B0604020202020204"/>
                <a:ea typeface="Montserrat 2"/>
                <a:cs typeface="Montserrat 2"/>
                <a:sym typeface="Montserrat 2"/>
              </a:rPr>
              <a:t>Where can you do an HTQ locally?</a:t>
            </a:r>
          </a:p>
        </p:txBody>
      </p:sp>
      <p:graphicFrame>
        <p:nvGraphicFramePr>
          <p:cNvPr id="7" name="Table 7"/>
          <p:cNvGraphicFramePr>
            <a:graphicFrameLocks noGrp="1"/>
          </p:cNvGraphicFramePr>
          <p:nvPr>
            <p:extLst>
              <p:ext uri="{D42A27DB-BD31-4B8C-83A1-F6EECF244321}">
                <p14:modId xmlns:p14="http://schemas.microsoft.com/office/powerpoint/2010/main" val="3831204825"/>
              </p:ext>
            </p:extLst>
          </p:nvPr>
        </p:nvGraphicFramePr>
        <p:xfrm>
          <a:off x="1334190" y="2840539"/>
          <a:ext cx="15619619" cy="6704352"/>
        </p:xfrm>
        <a:graphic>
          <a:graphicData uri="http://schemas.openxmlformats.org/drawingml/2006/table">
            <a:tbl>
              <a:tblPr/>
              <a:tblGrid>
                <a:gridCol w="5364601">
                  <a:extLst>
                    <a:ext uri="{9D8B030D-6E8A-4147-A177-3AD203B41FA5}">
                      <a16:colId xmlns:a16="http://schemas.microsoft.com/office/drawing/2014/main" val="20000"/>
                    </a:ext>
                  </a:extLst>
                </a:gridCol>
                <a:gridCol w="3983283">
                  <a:extLst>
                    <a:ext uri="{9D8B030D-6E8A-4147-A177-3AD203B41FA5}">
                      <a16:colId xmlns:a16="http://schemas.microsoft.com/office/drawing/2014/main" val="20001"/>
                    </a:ext>
                  </a:extLst>
                </a:gridCol>
                <a:gridCol w="6271735">
                  <a:extLst>
                    <a:ext uri="{9D8B030D-6E8A-4147-A177-3AD203B41FA5}">
                      <a16:colId xmlns:a16="http://schemas.microsoft.com/office/drawing/2014/main" val="20002"/>
                    </a:ext>
                  </a:extLst>
                </a:gridCol>
              </a:tblGrid>
              <a:tr h="1676088">
                <a:tc>
                  <a:txBody>
                    <a:bodyPr/>
                    <a:lstStyle/>
                    <a:p>
                      <a:pPr algn="ctr">
                        <a:lnSpc>
                          <a:spcPts val="4200"/>
                        </a:lnSpc>
                        <a:defRPr/>
                      </a:pPr>
                      <a:r>
                        <a:rPr lang="en-US" sz="3000" dirty="0">
                          <a:solidFill>
                            <a:srgbClr val="000000"/>
                          </a:solidFill>
                          <a:highlight>
                            <a:srgbClr val="FFFF00"/>
                          </a:highlight>
                          <a:latin typeface="Montserrat 5"/>
                          <a:ea typeface="Montserrat 5"/>
                          <a:cs typeface="Montserrat 5"/>
                          <a:sym typeface="Montserrat 5"/>
                        </a:rPr>
                        <a:t>Provider</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7A21E"/>
                    </a:solidFill>
                  </a:tcPr>
                </a:tc>
                <a:tc>
                  <a:txBody>
                    <a:bodyPr/>
                    <a:lstStyle/>
                    <a:p>
                      <a:pPr algn="ctr">
                        <a:lnSpc>
                          <a:spcPts val="4200"/>
                        </a:lnSpc>
                        <a:defRPr/>
                      </a:pPr>
                      <a:r>
                        <a:rPr lang="en-US" sz="3000" dirty="0">
                          <a:solidFill>
                            <a:srgbClr val="000000"/>
                          </a:solidFill>
                          <a:highlight>
                            <a:srgbClr val="FFFF00"/>
                          </a:highlight>
                          <a:latin typeface="Montserrat 5"/>
                          <a:ea typeface="Montserrat 5"/>
                          <a:cs typeface="Montserrat 5"/>
                          <a:sym typeface="Montserrat 5"/>
                        </a:rPr>
                        <a:t>Qualification</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7A21E"/>
                    </a:solidFill>
                  </a:tcPr>
                </a:tc>
                <a:tc>
                  <a:txBody>
                    <a:bodyPr/>
                    <a:lstStyle/>
                    <a:p>
                      <a:pPr algn="ctr">
                        <a:lnSpc>
                          <a:spcPts val="4200"/>
                        </a:lnSpc>
                        <a:defRPr/>
                      </a:pPr>
                      <a:r>
                        <a:rPr lang="en-US" sz="3000" dirty="0">
                          <a:solidFill>
                            <a:srgbClr val="000000"/>
                          </a:solidFill>
                          <a:highlight>
                            <a:srgbClr val="FFFF00"/>
                          </a:highlight>
                          <a:latin typeface="Montserrat 5"/>
                          <a:ea typeface="Montserrat 5"/>
                          <a:cs typeface="Montserrat 5"/>
                          <a:sym typeface="Montserrat 5"/>
                        </a:rPr>
                        <a:t>Course title</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7A21E"/>
                    </a:solidFill>
                  </a:tcPr>
                </a:tc>
                <a:extLst>
                  <a:ext uri="{0D108BD9-81ED-4DB2-BD59-A6C34878D82A}">
                    <a16:rowId xmlns:a16="http://schemas.microsoft.com/office/drawing/2014/main" val="10000"/>
                  </a:ext>
                </a:extLst>
              </a:tr>
              <a:tr h="1676088">
                <a:tc>
                  <a:txBody>
                    <a:bodyPr/>
                    <a:lstStyle/>
                    <a:p>
                      <a:pPr algn="ctr">
                        <a:lnSpc>
                          <a:spcPts val="4200"/>
                        </a:lnSpc>
                        <a:defRPr/>
                      </a:pPr>
                      <a:r>
                        <a:rPr lang="en-US" sz="3000" dirty="0">
                          <a:solidFill>
                            <a:srgbClr val="000000"/>
                          </a:solidFill>
                          <a:highlight>
                            <a:srgbClr val="FFFF00"/>
                          </a:highlight>
                          <a:latin typeface="Montserrat 6"/>
                          <a:ea typeface="Montserrat 6"/>
                          <a:cs typeface="Montserrat 6"/>
                          <a:sym typeface="Montserrat 6"/>
                        </a:rPr>
                        <a:t>e.g. University of Bolton</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4200"/>
                        </a:lnSpc>
                        <a:defRPr/>
                      </a:pPr>
                      <a:r>
                        <a:rPr lang="en-US" sz="3000" dirty="0">
                          <a:solidFill>
                            <a:srgbClr val="000000"/>
                          </a:solidFill>
                          <a:highlight>
                            <a:srgbClr val="FFFF00"/>
                          </a:highlight>
                          <a:latin typeface="Montserrat 6"/>
                          <a:ea typeface="Montserrat 6"/>
                          <a:cs typeface="Montserrat 6"/>
                          <a:sym typeface="Montserrat 6"/>
                        </a:rPr>
                        <a:t>HNC (HTQ)</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dirty="0">
                          <a:solidFill>
                            <a:srgbClr val="000000"/>
                          </a:solidFill>
                          <a:highlight>
                            <a:srgbClr val="FFFF00"/>
                          </a:highlight>
                          <a:latin typeface="Montserrat 6"/>
                          <a:ea typeface="Montserrat 6"/>
                          <a:cs typeface="Montserrat 6"/>
                          <a:sym typeface="Montserrat 6"/>
                        </a:rPr>
                        <a:t>Construction Management for England</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676088">
                <a:tc>
                  <a:txBody>
                    <a:bodyPr/>
                    <a:lstStyle/>
                    <a:p>
                      <a:pPr algn="ctr">
                        <a:lnSpc>
                          <a:spcPts val="4200"/>
                        </a:lnSpc>
                        <a:defRPr/>
                      </a:pPr>
                      <a:r>
                        <a:rPr lang="en-US" sz="3000">
                          <a:solidFill>
                            <a:srgbClr val="000000"/>
                          </a:solidFill>
                          <a:highlight>
                            <a:srgbClr val="FFFF00"/>
                          </a:highlight>
                          <a:latin typeface="Montserrat 6"/>
                          <a:ea typeface="Montserrat 6"/>
                          <a:cs typeface="Montserrat 6"/>
                          <a:sym typeface="Montserrat 6"/>
                        </a:rPr>
                        <a:t>e.g. Hopwood Hall College</a:t>
                      </a:r>
                      <a:endParaRPr lang="en-US" sz="110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4200"/>
                        </a:lnSpc>
                        <a:defRPr/>
                      </a:pPr>
                      <a:r>
                        <a:rPr lang="en-US" sz="3000">
                          <a:solidFill>
                            <a:srgbClr val="000000"/>
                          </a:solidFill>
                          <a:highlight>
                            <a:srgbClr val="FFFF00"/>
                          </a:highlight>
                          <a:latin typeface="Montserrat 6"/>
                          <a:ea typeface="Montserrat 6"/>
                          <a:cs typeface="Montserrat 6"/>
                          <a:sym typeface="Montserrat 6"/>
                        </a:rPr>
                        <a:t>HND (HTQ)</a:t>
                      </a:r>
                      <a:endParaRPr lang="en-US" sz="110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dirty="0">
                          <a:solidFill>
                            <a:srgbClr val="000000"/>
                          </a:solidFill>
                          <a:highlight>
                            <a:srgbClr val="FFFF00"/>
                          </a:highlight>
                          <a:latin typeface="Montserrat 6"/>
                          <a:ea typeface="Montserrat 6"/>
                          <a:cs typeface="Montserrat 6"/>
                          <a:sym typeface="Montserrat 6"/>
                        </a:rPr>
                        <a:t>Computing</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676088">
                <a:tc>
                  <a:txBody>
                    <a:bodyPr/>
                    <a:lstStyle/>
                    <a:p>
                      <a:pPr algn="ctr">
                        <a:lnSpc>
                          <a:spcPts val="4200"/>
                        </a:lnSpc>
                        <a:defRPr/>
                      </a:pPr>
                      <a:r>
                        <a:rPr lang="en-US" sz="3000">
                          <a:solidFill>
                            <a:srgbClr val="000000"/>
                          </a:solidFill>
                          <a:highlight>
                            <a:srgbClr val="FFFF00"/>
                          </a:highlight>
                          <a:latin typeface="Montserrat 6"/>
                          <a:ea typeface="Montserrat 6"/>
                          <a:cs typeface="Montserrat 6"/>
                          <a:sym typeface="Montserrat 6"/>
                        </a:rPr>
                        <a:t>e.g. Bury College</a:t>
                      </a:r>
                      <a:endParaRPr lang="en-US" sz="110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4200"/>
                        </a:lnSpc>
                        <a:defRPr/>
                      </a:pPr>
                      <a:r>
                        <a:rPr lang="en-US" sz="3000">
                          <a:solidFill>
                            <a:srgbClr val="000000"/>
                          </a:solidFill>
                          <a:highlight>
                            <a:srgbClr val="FFFF00"/>
                          </a:highlight>
                          <a:latin typeface="Montserrat 6"/>
                          <a:ea typeface="Montserrat 6"/>
                          <a:cs typeface="Montserrat 6"/>
                          <a:sym typeface="Montserrat 6"/>
                        </a:rPr>
                        <a:t>HNC (HTQ)</a:t>
                      </a:r>
                      <a:endParaRPr lang="en-US" sz="110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dirty="0">
                          <a:solidFill>
                            <a:srgbClr val="000000"/>
                          </a:solidFill>
                          <a:highlight>
                            <a:srgbClr val="FFFF00"/>
                          </a:highlight>
                          <a:latin typeface="Montserrat 6"/>
                          <a:ea typeface="Montserrat 6"/>
                          <a:cs typeface="Montserrat 6"/>
                          <a:sym typeface="Montserrat 6"/>
                        </a:rPr>
                        <a:t>Community Coaching for England</a:t>
                      </a:r>
                      <a:endParaRPr lang="en-US" sz="1100" dirty="0">
                        <a:highlight>
                          <a:srgbClr val="FFFF00"/>
                        </a:highlight>
                      </a:endParaRP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orange circle with black text&#10;&#10;Description automatically generated">
            <a:extLst>
              <a:ext uri="{FF2B5EF4-FFF2-40B4-BE49-F238E27FC236}">
                <a16:creationId xmlns:a16="http://schemas.microsoft.com/office/drawing/2014/main" id="{53B629E2-1877-1B48-8792-87EF687AF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01665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C217A9FC-A53C-C72B-175B-445C46D809BE}"/>
              </a:ext>
            </a:extLst>
          </p:cNvPr>
          <p:cNvGrpSpPr/>
          <p:nvPr/>
        </p:nvGrpSpPr>
        <p:grpSpPr>
          <a:xfrm>
            <a:off x="-19050" y="-281940"/>
            <a:ext cx="18307045" cy="2501550"/>
            <a:chOff x="0" y="-38100"/>
            <a:chExt cx="1714935" cy="155393"/>
          </a:xfrm>
        </p:grpSpPr>
        <p:sp>
          <p:nvSpPr>
            <p:cNvPr id="35" name="Freeform 3">
              <a:extLst>
                <a:ext uri="{FF2B5EF4-FFF2-40B4-BE49-F238E27FC236}">
                  <a16:creationId xmlns:a16="http://schemas.microsoft.com/office/drawing/2014/main" id="{62363409-ED45-564E-D824-1DE9FA9C2BC6}"/>
                </a:ext>
              </a:extLst>
            </p:cNvPr>
            <p:cNvSpPr/>
            <p:nvPr/>
          </p:nvSpPr>
          <p:spPr>
            <a:xfrm>
              <a:off x="0" y="0"/>
              <a:ext cx="1714935" cy="117293"/>
            </a:xfrm>
            <a:custGeom>
              <a:avLst/>
              <a:gdLst/>
              <a:ahLst/>
              <a:cxnLst/>
              <a:rect l="l" t="t" r="r" b="b"/>
              <a:pathLst>
                <a:path w="812800" h="117293">
                  <a:moveTo>
                    <a:pt x="0" y="0"/>
                  </a:moveTo>
                  <a:lnTo>
                    <a:pt x="812800" y="0"/>
                  </a:lnTo>
                  <a:lnTo>
                    <a:pt x="812800" y="117293"/>
                  </a:lnTo>
                  <a:lnTo>
                    <a:pt x="0" y="117293"/>
                  </a:lnTo>
                  <a:close/>
                </a:path>
              </a:pathLst>
            </a:custGeom>
            <a:gradFill rotWithShape="1">
              <a:gsLst>
                <a:gs pos="0">
                  <a:srgbClr val="F38120">
                    <a:alpha val="100000"/>
                  </a:srgbClr>
                </a:gs>
                <a:gs pos="100000">
                  <a:srgbClr val="FFDC01">
                    <a:alpha val="100000"/>
                  </a:srgbClr>
                </a:gs>
              </a:gsLst>
              <a:lin ang="2700000"/>
            </a:gradFill>
          </p:spPr>
          <p:txBody>
            <a:bodyPr/>
            <a:lstStyle/>
            <a:p>
              <a:endParaRPr lang="en-GB"/>
            </a:p>
          </p:txBody>
        </p:sp>
        <p:sp>
          <p:nvSpPr>
            <p:cNvPr id="36" name="TextBox 4">
              <a:extLst>
                <a:ext uri="{FF2B5EF4-FFF2-40B4-BE49-F238E27FC236}">
                  <a16:creationId xmlns:a16="http://schemas.microsoft.com/office/drawing/2014/main" id="{8F19A838-2B83-6FEB-9201-930796221143}"/>
                </a:ext>
              </a:extLst>
            </p:cNvPr>
            <p:cNvSpPr txBox="1"/>
            <p:nvPr/>
          </p:nvSpPr>
          <p:spPr>
            <a:xfrm>
              <a:off x="0" y="-38100"/>
              <a:ext cx="812800" cy="155393"/>
            </a:xfrm>
            <a:prstGeom prst="rect">
              <a:avLst/>
            </a:prstGeom>
          </p:spPr>
          <p:txBody>
            <a:bodyPr lIns="50800" tIns="50800" rIns="50800" bIns="50800" rtlCol="0" anchor="ctr"/>
            <a:lstStyle/>
            <a:p>
              <a:pPr algn="ctr">
                <a:lnSpc>
                  <a:spcPts val="2659"/>
                </a:lnSpc>
              </a:pPr>
              <a:endParaRPr/>
            </a:p>
          </p:txBody>
        </p:sp>
      </p:grpSp>
      <p:grpSp>
        <p:nvGrpSpPr>
          <p:cNvPr id="2" name="Group 2"/>
          <p:cNvGrpSpPr/>
          <p:nvPr/>
        </p:nvGrpSpPr>
        <p:grpSpPr>
          <a:xfrm>
            <a:off x="1028700" y="2973976"/>
            <a:ext cx="1866750" cy="18667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38120">
                    <a:alpha val="100000"/>
                  </a:srgbClr>
                </a:gs>
                <a:gs pos="100000">
                  <a:srgbClr val="FFDC01">
                    <a:alpha val="100000"/>
                  </a:srgbClr>
                </a:gs>
              </a:gsLst>
              <a:path path="circle">
                <a:fillToRect r="100000" b="100000"/>
              </a:path>
              <a:tileRect l="-100000" t="-100000"/>
            </a:gradFill>
          </p:spPr>
          <p:txBody>
            <a:bodyPr/>
            <a:lstStyle/>
            <a:p>
              <a:endParaRPr lang="en-GB"/>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6388020"/>
            <a:ext cx="1866750" cy="18667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38120">
                    <a:alpha val="100000"/>
                  </a:srgbClr>
                </a:gs>
                <a:gs pos="100000">
                  <a:srgbClr val="FFDC01">
                    <a:alpha val="100000"/>
                  </a:srgbClr>
                </a:gs>
              </a:gsLst>
              <a:path path="circle">
                <a:fillToRect r="100000" b="100000"/>
              </a:path>
              <a:tileRect l="-100000" t="-100000"/>
            </a:gradFill>
          </p:spPr>
          <p:txBody>
            <a:bodyPr/>
            <a:lstStyle/>
            <a:p>
              <a:endParaRPr lang="en-GB"/>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753404" y="2973976"/>
            <a:ext cx="1866750" cy="18667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38120">
                    <a:alpha val="100000"/>
                  </a:srgbClr>
                </a:gs>
                <a:gs pos="100000">
                  <a:srgbClr val="FFDC01">
                    <a:alpha val="100000"/>
                  </a:srgbClr>
                </a:gs>
              </a:gsLst>
              <a:path path="circle">
                <a:fillToRect r="100000" b="100000"/>
              </a:path>
              <a:tileRect l="-100000" t="-100000"/>
            </a:gra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753404" y="6388020"/>
            <a:ext cx="1866750" cy="18667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38120">
                    <a:alpha val="100000"/>
                  </a:srgbClr>
                </a:gs>
                <a:gs pos="100000">
                  <a:srgbClr val="FFDC01">
                    <a:alpha val="100000"/>
                  </a:srgbClr>
                </a:gs>
              </a:gsLst>
              <a:path path="circle">
                <a:fillToRect r="100000" b="100000"/>
              </a:path>
              <a:tileRect l="-100000" t="-100000"/>
            </a:gra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9965732" y="3186304"/>
            <a:ext cx="1442094" cy="1442094"/>
          </a:xfrm>
          <a:custGeom>
            <a:avLst/>
            <a:gdLst/>
            <a:ahLst/>
            <a:cxnLst/>
            <a:rect l="l" t="t" r="r" b="b"/>
            <a:pathLst>
              <a:path w="1442094" h="1442094">
                <a:moveTo>
                  <a:pt x="0" y="0"/>
                </a:moveTo>
                <a:lnTo>
                  <a:pt x="1442094" y="0"/>
                </a:lnTo>
                <a:lnTo>
                  <a:pt x="1442094" y="1442094"/>
                </a:lnTo>
                <a:lnTo>
                  <a:pt x="0" y="1442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236133" y="3487212"/>
            <a:ext cx="1451883" cy="840277"/>
          </a:xfrm>
          <a:custGeom>
            <a:avLst/>
            <a:gdLst/>
            <a:ahLst/>
            <a:cxnLst/>
            <a:rect l="l" t="t" r="r" b="b"/>
            <a:pathLst>
              <a:path w="1451883" h="840277">
                <a:moveTo>
                  <a:pt x="0" y="0"/>
                </a:moveTo>
                <a:lnTo>
                  <a:pt x="1451883" y="0"/>
                </a:lnTo>
                <a:lnTo>
                  <a:pt x="1451883" y="840277"/>
                </a:lnTo>
                <a:lnTo>
                  <a:pt x="0" y="840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1350469" y="6740926"/>
            <a:ext cx="1223211" cy="1160938"/>
          </a:xfrm>
          <a:custGeom>
            <a:avLst/>
            <a:gdLst/>
            <a:ahLst/>
            <a:cxnLst/>
            <a:rect l="l" t="t" r="r" b="b"/>
            <a:pathLst>
              <a:path w="1223211" h="1160938">
                <a:moveTo>
                  <a:pt x="0" y="0"/>
                </a:moveTo>
                <a:lnTo>
                  <a:pt x="1223211" y="0"/>
                </a:lnTo>
                <a:lnTo>
                  <a:pt x="1223211" y="1160938"/>
                </a:lnTo>
                <a:lnTo>
                  <a:pt x="0" y="116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7" name="Group 17"/>
          <p:cNvGrpSpPr/>
          <p:nvPr/>
        </p:nvGrpSpPr>
        <p:grpSpPr>
          <a:xfrm>
            <a:off x="1636281" y="6603869"/>
            <a:ext cx="861200" cy="8612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38120">
                    <a:alpha val="100000"/>
                  </a:srgbClr>
                </a:gs>
                <a:gs pos="100000">
                  <a:srgbClr val="FFDC01">
                    <a:alpha val="100000"/>
                  </a:srgbClr>
                </a:gs>
              </a:gsLst>
              <a:path path="circle">
                <a:fillToRect r="100000" b="100000"/>
              </a:path>
              <a:tileRect l="-100000" t="-100000"/>
            </a:gra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706357" y="6673945"/>
            <a:ext cx="721047" cy="721047"/>
          </a:xfrm>
          <a:custGeom>
            <a:avLst/>
            <a:gdLst/>
            <a:ahLst/>
            <a:cxnLst/>
            <a:rect l="l" t="t" r="r" b="b"/>
            <a:pathLst>
              <a:path w="721047" h="721047">
                <a:moveTo>
                  <a:pt x="0" y="0"/>
                </a:moveTo>
                <a:lnTo>
                  <a:pt x="721047" y="0"/>
                </a:lnTo>
                <a:lnTo>
                  <a:pt x="721047" y="721047"/>
                </a:lnTo>
                <a:lnTo>
                  <a:pt x="0" y="721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10087585" y="6740926"/>
            <a:ext cx="1198388" cy="1160938"/>
          </a:xfrm>
          <a:custGeom>
            <a:avLst/>
            <a:gdLst/>
            <a:ahLst/>
            <a:cxnLst/>
            <a:rect l="l" t="t" r="r" b="b"/>
            <a:pathLst>
              <a:path w="1198388" h="1160938">
                <a:moveTo>
                  <a:pt x="0" y="0"/>
                </a:moveTo>
                <a:lnTo>
                  <a:pt x="1198388" y="0"/>
                </a:lnTo>
                <a:lnTo>
                  <a:pt x="1198388" y="1160938"/>
                </a:lnTo>
                <a:lnTo>
                  <a:pt x="0" y="11609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TextBox 25"/>
          <p:cNvSpPr txBox="1"/>
          <p:nvPr/>
        </p:nvSpPr>
        <p:spPr>
          <a:xfrm>
            <a:off x="2281995" y="836429"/>
            <a:ext cx="13724009" cy="810158"/>
          </a:xfrm>
          <a:prstGeom prst="rect">
            <a:avLst/>
          </a:prstGeom>
        </p:spPr>
        <p:txBody>
          <a:bodyPr lIns="0" tIns="0" rIns="0" bIns="0" rtlCol="0" anchor="t">
            <a:spAutoFit/>
          </a:bodyPr>
          <a:lstStyle/>
          <a:p>
            <a:pPr algn="ctr">
              <a:lnSpc>
                <a:spcPts val="6132"/>
              </a:lnSpc>
            </a:pPr>
            <a:r>
              <a:rPr lang="en-US" sz="6600" b="1" dirty="0">
                <a:solidFill>
                  <a:srgbClr val="000000"/>
                </a:solidFill>
                <a:latin typeface="Montserrat 3 Bold"/>
                <a:ea typeface="Montserrat 3 Bold"/>
                <a:cs typeface="Montserrat 3 Bold"/>
                <a:sym typeface="Montserrat 3 Bold"/>
              </a:rPr>
              <a:t>Do you have to pay tuition fees?</a:t>
            </a:r>
          </a:p>
        </p:txBody>
      </p:sp>
      <p:sp>
        <p:nvSpPr>
          <p:cNvPr id="26" name="TextBox 26"/>
          <p:cNvSpPr txBox="1"/>
          <p:nvPr/>
        </p:nvSpPr>
        <p:spPr>
          <a:xfrm>
            <a:off x="3166250" y="2897776"/>
            <a:ext cx="3223416" cy="661603"/>
          </a:xfrm>
          <a:prstGeom prst="rect">
            <a:avLst/>
          </a:prstGeom>
        </p:spPr>
        <p:txBody>
          <a:bodyPr lIns="0" tIns="0" rIns="0" bIns="0" rtlCol="0" anchor="t">
            <a:spAutoFit/>
          </a:bodyPr>
          <a:lstStyle/>
          <a:p>
            <a:pPr algn="l">
              <a:lnSpc>
                <a:spcPts val="5459"/>
              </a:lnSpc>
            </a:pPr>
            <a:r>
              <a:rPr lang="en-US" sz="3899" b="1" dirty="0">
                <a:solidFill>
                  <a:srgbClr val="000000"/>
                </a:solidFill>
                <a:latin typeface="Montserrat 3 Bold"/>
                <a:ea typeface="Montserrat 3 Bold"/>
                <a:cs typeface="Montserrat 3 Bold"/>
                <a:sym typeface="Montserrat 3 Bold"/>
              </a:rPr>
              <a:t>Fees apply</a:t>
            </a:r>
          </a:p>
        </p:txBody>
      </p:sp>
      <p:sp>
        <p:nvSpPr>
          <p:cNvPr id="27" name="TextBox 27"/>
          <p:cNvSpPr txBox="1"/>
          <p:nvPr/>
        </p:nvSpPr>
        <p:spPr>
          <a:xfrm>
            <a:off x="3166250" y="3572799"/>
            <a:ext cx="5299521" cy="1577355"/>
          </a:xfrm>
          <a:prstGeom prst="rect">
            <a:avLst/>
          </a:prstGeom>
        </p:spPr>
        <p:txBody>
          <a:bodyPr lIns="0" tIns="0" rIns="0" bIns="0" rtlCol="0" anchor="t">
            <a:spAutoFit/>
          </a:bodyPr>
          <a:lstStyle/>
          <a:p>
            <a:pPr algn="l">
              <a:lnSpc>
                <a:spcPts val="4092"/>
              </a:lnSpc>
            </a:pPr>
            <a:r>
              <a:rPr lang="en-US" sz="3400" dirty="0">
                <a:solidFill>
                  <a:srgbClr val="000000"/>
                </a:solidFill>
                <a:latin typeface="Montserrat 3"/>
                <a:ea typeface="Montserrat 3"/>
                <a:cs typeface="Montserrat 3"/>
                <a:sym typeface="Montserrat 3"/>
              </a:rPr>
              <a:t>If you study an HTQ, tuition fees will apply. These will vary depending on the course. </a:t>
            </a:r>
          </a:p>
        </p:txBody>
      </p:sp>
      <p:sp>
        <p:nvSpPr>
          <p:cNvPr id="28" name="TextBox 28"/>
          <p:cNvSpPr txBox="1"/>
          <p:nvPr/>
        </p:nvSpPr>
        <p:spPr>
          <a:xfrm>
            <a:off x="3166250" y="6276294"/>
            <a:ext cx="3000179" cy="661603"/>
          </a:xfrm>
          <a:prstGeom prst="rect">
            <a:avLst/>
          </a:prstGeom>
        </p:spPr>
        <p:txBody>
          <a:bodyPr lIns="0" tIns="0" rIns="0" bIns="0" rtlCol="0" anchor="t">
            <a:spAutoFit/>
          </a:bodyPr>
          <a:lstStyle/>
          <a:p>
            <a:pPr algn="l">
              <a:lnSpc>
                <a:spcPts val="5459"/>
              </a:lnSpc>
            </a:pPr>
            <a:r>
              <a:rPr lang="en-US" sz="3899" b="1" dirty="0">
                <a:solidFill>
                  <a:srgbClr val="000000"/>
                </a:solidFill>
                <a:latin typeface="Montserrat 3 Bold"/>
                <a:ea typeface="Montserrat 3 Bold"/>
                <a:cs typeface="Montserrat 3 Bold"/>
                <a:sym typeface="Montserrat 3 Bold"/>
              </a:rPr>
              <a:t>Support</a:t>
            </a:r>
          </a:p>
        </p:txBody>
      </p:sp>
      <p:sp>
        <p:nvSpPr>
          <p:cNvPr id="29" name="TextBox 29"/>
          <p:cNvSpPr txBox="1"/>
          <p:nvPr/>
        </p:nvSpPr>
        <p:spPr>
          <a:xfrm>
            <a:off x="3166250" y="6986844"/>
            <a:ext cx="5464305" cy="2103140"/>
          </a:xfrm>
          <a:prstGeom prst="rect">
            <a:avLst/>
          </a:prstGeom>
        </p:spPr>
        <p:txBody>
          <a:bodyPr lIns="0" tIns="0" rIns="0" bIns="0" rtlCol="0" anchor="t">
            <a:spAutoFit/>
          </a:bodyPr>
          <a:lstStyle/>
          <a:p>
            <a:pPr algn="l">
              <a:lnSpc>
                <a:spcPts val="4092"/>
              </a:lnSpc>
            </a:pPr>
            <a:r>
              <a:rPr lang="en-US" sz="3400" dirty="0">
                <a:solidFill>
                  <a:srgbClr val="000000"/>
                </a:solidFill>
                <a:latin typeface="Montserrat 3"/>
                <a:ea typeface="Montserrat 3"/>
                <a:cs typeface="Montserrat 3"/>
                <a:sym typeface="Montserrat 3"/>
              </a:rPr>
              <a:t>You could be eligible for student support to cover tuition fees and maintenance loans.</a:t>
            </a:r>
          </a:p>
        </p:txBody>
      </p:sp>
      <p:sp>
        <p:nvSpPr>
          <p:cNvPr id="30" name="TextBox 30"/>
          <p:cNvSpPr txBox="1"/>
          <p:nvPr/>
        </p:nvSpPr>
        <p:spPr>
          <a:xfrm>
            <a:off x="11890953" y="3572799"/>
            <a:ext cx="5299521" cy="1561005"/>
          </a:xfrm>
          <a:prstGeom prst="rect">
            <a:avLst/>
          </a:prstGeom>
        </p:spPr>
        <p:txBody>
          <a:bodyPr lIns="0" tIns="0" rIns="0" bIns="0" rtlCol="0" anchor="t">
            <a:spAutoFit/>
          </a:bodyPr>
          <a:lstStyle/>
          <a:p>
            <a:pPr algn="l">
              <a:lnSpc>
                <a:spcPts val="4092"/>
              </a:lnSpc>
            </a:pPr>
            <a:r>
              <a:rPr lang="en-US" sz="3400" dirty="0">
                <a:solidFill>
                  <a:srgbClr val="000000"/>
                </a:solidFill>
                <a:latin typeface="Montserrat 3"/>
                <a:ea typeface="Montserrat 3"/>
                <a:cs typeface="Montserrat 3"/>
                <a:sym typeface="Montserrat 3"/>
              </a:rPr>
              <a:t>Fees are likely to be £6,000 - </a:t>
            </a:r>
            <a:r>
              <a:rPr lang="en-US" sz="3400">
                <a:solidFill>
                  <a:srgbClr val="000000"/>
                </a:solidFill>
                <a:latin typeface="Montserrat 3"/>
                <a:ea typeface="Montserrat 3"/>
                <a:cs typeface="Montserrat 3"/>
                <a:sym typeface="Montserrat 3"/>
              </a:rPr>
              <a:t>£9,250 for </a:t>
            </a:r>
            <a:r>
              <a:rPr lang="en-US" sz="3400" dirty="0">
                <a:solidFill>
                  <a:srgbClr val="000000"/>
                </a:solidFill>
                <a:latin typeface="Montserrat 3"/>
                <a:ea typeface="Montserrat 3"/>
                <a:cs typeface="Montserrat 3"/>
                <a:sym typeface="Montserrat 3"/>
              </a:rPr>
              <a:t>a one or two-year course.</a:t>
            </a:r>
          </a:p>
        </p:txBody>
      </p:sp>
      <p:sp>
        <p:nvSpPr>
          <p:cNvPr id="31" name="TextBox 31"/>
          <p:cNvSpPr txBox="1"/>
          <p:nvPr/>
        </p:nvSpPr>
        <p:spPr>
          <a:xfrm>
            <a:off x="11890953" y="6276294"/>
            <a:ext cx="7219360" cy="661603"/>
          </a:xfrm>
          <a:prstGeom prst="rect">
            <a:avLst/>
          </a:prstGeom>
        </p:spPr>
        <p:txBody>
          <a:bodyPr lIns="0" tIns="0" rIns="0" bIns="0" rtlCol="0" anchor="t">
            <a:spAutoFit/>
          </a:bodyPr>
          <a:lstStyle/>
          <a:p>
            <a:pPr algn="l">
              <a:lnSpc>
                <a:spcPts val="5459"/>
              </a:lnSpc>
            </a:pPr>
            <a:r>
              <a:rPr lang="en-US" sz="3899" b="1">
                <a:solidFill>
                  <a:srgbClr val="000000"/>
                </a:solidFill>
                <a:latin typeface="Montserrat 3 Bold"/>
                <a:ea typeface="Montserrat 3 Bold"/>
                <a:cs typeface="Montserrat 3 Bold"/>
                <a:sym typeface="Montserrat 3 Bold"/>
              </a:rPr>
              <a:t>Find out more</a:t>
            </a:r>
          </a:p>
        </p:txBody>
      </p:sp>
      <p:sp>
        <p:nvSpPr>
          <p:cNvPr id="32" name="TextBox 32"/>
          <p:cNvSpPr txBox="1"/>
          <p:nvPr/>
        </p:nvSpPr>
        <p:spPr>
          <a:xfrm>
            <a:off x="11890953" y="6986844"/>
            <a:ext cx="5464305" cy="1035220"/>
          </a:xfrm>
          <a:prstGeom prst="rect">
            <a:avLst/>
          </a:prstGeom>
        </p:spPr>
        <p:txBody>
          <a:bodyPr lIns="0" tIns="0" rIns="0" bIns="0" rtlCol="0" anchor="t">
            <a:spAutoFit/>
          </a:bodyPr>
          <a:lstStyle/>
          <a:p>
            <a:pPr algn="l">
              <a:lnSpc>
                <a:spcPts val="4092"/>
              </a:lnSpc>
            </a:pPr>
            <a:r>
              <a:rPr lang="en-US" sz="3400" dirty="0">
                <a:solidFill>
                  <a:srgbClr val="000000"/>
                </a:solidFill>
                <a:latin typeface="Montserrat 3"/>
                <a:ea typeface="Montserrat 3"/>
                <a:cs typeface="Montserrat 3"/>
                <a:sym typeface="Montserrat 3"/>
              </a:rPr>
              <a:t>Visit:</a:t>
            </a:r>
          </a:p>
          <a:p>
            <a:pPr algn="l">
              <a:lnSpc>
                <a:spcPts val="4092"/>
              </a:lnSpc>
            </a:pPr>
            <a:r>
              <a:rPr lang="en-US" sz="3400" u="sng" dirty="0">
                <a:solidFill>
                  <a:srgbClr val="000000"/>
                </a:solidFill>
                <a:latin typeface="Montserrat 3"/>
                <a:ea typeface="Montserrat 3"/>
                <a:cs typeface="Montserrat 3"/>
                <a:sym typeface="Montserrat 3"/>
                <a:hlinkClick r:id="rId11" tooltip="https://www.gov.uk/student-finance"/>
              </a:rPr>
              <a:t>gov.uk/student-finance </a:t>
            </a:r>
          </a:p>
        </p:txBody>
      </p:sp>
      <p:sp>
        <p:nvSpPr>
          <p:cNvPr id="33" name="TextBox 33"/>
          <p:cNvSpPr txBox="1"/>
          <p:nvPr/>
        </p:nvSpPr>
        <p:spPr>
          <a:xfrm>
            <a:off x="11890953" y="2897776"/>
            <a:ext cx="5464305" cy="661603"/>
          </a:xfrm>
          <a:prstGeom prst="rect">
            <a:avLst/>
          </a:prstGeom>
        </p:spPr>
        <p:txBody>
          <a:bodyPr lIns="0" tIns="0" rIns="0" bIns="0" rtlCol="0" anchor="t">
            <a:spAutoFit/>
          </a:bodyPr>
          <a:lstStyle/>
          <a:p>
            <a:pPr algn="l">
              <a:lnSpc>
                <a:spcPts val="5459"/>
              </a:lnSpc>
            </a:pPr>
            <a:r>
              <a:rPr lang="en-US" sz="3899" b="1">
                <a:solidFill>
                  <a:srgbClr val="000000"/>
                </a:solidFill>
                <a:latin typeface="Montserrat 3 Bold"/>
                <a:ea typeface="Montserrat 3 Bold"/>
                <a:cs typeface="Montserrat 3 Bold"/>
                <a:sym typeface="Montserrat 3 Bold"/>
              </a:rPr>
              <a:t>Cost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27FFF418-493F-84E8-B4A8-1AF24D84B22B}"/>
              </a:ext>
            </a:extLst>
          </p:cNvPr>
          <p:cNvGrpSpPr/>
          <p:nvPr/>
        </p:nvGrpSpPr>
        <p:grpSpPr>
          <a:xfrm>
            <a:off x="-19050" y="-281940"/>
            <a:ext cx="18307045" cy="2501550"/>
            <a:chOff x="0" y="-38100"/>
            <a:chExt cx="1714935" cy="155393"/>
          </a:xfrm>
        </p:grpSpPr>
        <p:sp>
          <p:nvSpPr>
            <p:cNvPr id="32" name="Freeform 3">
              <a:extLst>
                <a:ext uri="{FF2B5EF4-FFF2-40B4-BE49-F238E27FC236}">
                  <a16:creationId xmlns:a16="http://schemas.microsoft.com/office/drawing/2014/main" id="{43E3AA53-4C87-FDCB-DF75-DE12B8041C7B}"/>
                </a:ext>
              </a:extLst>
            </p:cNvPr>
            <p:cNvSpPr/>
            <p:nvPr/>
          </p:nvSpPr>
          <p:spPr>
            <a:xfrm>
              <a:off x="0" y="0"/>
              <a:ext cx="1714935" cy="117293"/>
            </a:xfrm>
            <a:custGeom>
              <a:avLst/>
              <a:gdLst/>
              <a:ahLst/>
              <a:cxnLst/>
              <a:rect l="l" t="t" r="r" b="b"/>
              <a:pathLst>
                <a:path w="812800" h="117293">
                  <a:moveTo>
                    <a:pt x="0" y="0"/>
                  </a:moveTo>
                  <a:lnTo>
                    <a:pt x="812800" y="0"/>
                  </a:lnTo>
                  <a:lnTo>
                    <a:pt x="812800" y="117293"/>
                  </a:lnTo>
                  <a:lnTo>
                    <a:pt x="0" y="117293"/>
                  </a:lnTo>
                  <a:close/>
                </a:path>
              </a:pathLst>
            </a:custGeom>
            <a:gradFill rotWithShape="1">
              <a:gsLst>
                <a:gs pos="0">
                  <a:srgbClr val="F38120">
                    <a:alpha val="100000"/>
                  </a:srgbClr>
                </a:gs>
                <a:gs pos="100000">
                  <a:srgbClr val="FFDC01">
                    <a:alpha val="100000"/>
                  </a:srgbClr>
                </a:gs>
              </a:gsLst>
              <a:lin ang="2700000"/>
            </a:gradFill>
          </p:spPr>
          <p:txBody>
            <a:bodyPr/>
            <a:lstStyle/>
            <a:p>
              <a:endParaRPr lang="en-GB"/>
            </a:p>
          </p:txBody>
        </p:sp>
        <p:sp>
          <p:nvSpPr>
            <p:cNvPr id="33" name="TextBox 4">
              <a:extLst>
                <a:ext uri="{FF2B5EF4-FFF2-40B4-BE49-F238E27FC236}">
                  <a16:creationId xmlns:a16="http://schemas.microsoft.com/office/drawing/2014/main" id="{0691AFDC-F92F-F343-DFAC-DB60EC515C92}"/>
                </a:ext>
              </a:extLst>
            </p:cNvPr>
            <p:cNvSpPr txBox="1"/>
            <p:nvPr/>
          </p:nvSpPr>
          <p:spPr>
            <a:xfrm>
              <a:off x="0" y="-38100"/>
              <a:ext cx="812800" cy="15539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796758" y="2614620"/>
            <a:ext cx="9721772" cy="998649"/>
            <a:chOff x="0" y="0"/>
            <a:chExt cx="15967924" cy="1331532"/>
          </a:xfrm>
        </p:grpSpPr>
        <p:grpSp>
          <p:nvGrpSpPr>
            <p:cNvPr id="6" name="Group 6"/>
            <p:cNvGrpSpPr/>
            <p:nvPr/>
          </p:nvGrpSpPr>
          <p:grpSpPr>
            <a:xfrm>
              <a:off x="0" y="0"/>
              <a:ext cx="15967924" cy="1331532"/>
              <a:chOff x="0" y="0"/>
              <a:chExt cx="3487707" cy="290833"/>
            </a:xfrm>
          </p:grpSpPr>
          <p:sp>
            <p:nvSpPr>
              <p:cNvPr id="7" name="Freeform 7"/>
              <p:cNvSpPr/>
              <p:nvPr/>
            </p:nvSpPr>
            <p:spPr>
              <a:xfrm>
                <a:off x="0" y="0"/>
                <a:ext cx="3487707" cy="290833"/>
              </a:xfrm>
              <a:custGeom>
                <a:avLst/>
                <a:gdLst/>
                <a:ahLst/>
                <a:cxnLst/>
                <a:rect l="l" t="t" r="r" b="b"/>
                <a:pathLst>
                  <a:path w="3487707" h="290833">
                    <a:moveTo>
                      <a:pt x="64646" y="0"/>
                    </a:moveTo>
                    <a:lnTo>
                      <a:pt x="3423062" y="0"/>
                    </a:lnTo>
                    <a:cubicBezTo>
                      <a:pt x="3440207" y="0"/>
                      <a:pt x="3456649" y="6811"/>
                      <a:pt x="3468773" y="18934"/>
                    </a:cubicBezTo>
                    <a:cubicBezTo>
                      <a:pt x="3480896" y="31058"/>
                      <a:pt x="3487707" y="47501"/>
                      <a:pt x="3487707" y="64646"/>
                    </a:cubicBezTo>
                    <a:lnTo>
                      <a:pt x="3487707" y="226187"/>
                    </a:lnTo>
                    <a:cubicBezTo>
                      <a:pt x="3487707" y="261890"/>
                      <a:pt x="3458764" y="290833"/>
                      <a:pt x="3423062" y="290833"/>
                    </a:cubicBezTo>
                    <a:lnTo>
                      <a:pt x="64646" y="290833"/>
                    </a:lnTo>
                    <a:cubicBezTo>
                      <a:pt x="47501" y="290833"/>
                      <a:pt x="31058" y="284022"/>
                      <a:pt x="18934" y="271898"/>
                    </a:cubicBezTo>
                    <a:cubicBezTo>
                      <a:pt x="6811" y="259775"/>
                      <a:pt x="0" y="243332"/>
                      <a:pt x="0" y="226187"/>
                    </a:cubicBezTo>
                    <a:lnTo>
                      <a:pt x="0" y="64646"/>
                    </a:lnTo>
                    <a:cubicBezTo>
                      <a:pt x="0" y="28943"/>
                      <a:pt x="28943" y="0"/>
                      <a:pt x="64646" y="0"/>
                    </a:cubicBezTo>
                    <a:close/>
                  </a:path>
                </a:pathLst>
              </a:custGeom>
              <a:solidFill>
                <a:srgbClr val="DEE3E9"/>
              </a:solidFill>
            </p:spPr>
            <p:txBody>
              <a:bodyPr/>
              <a:lstStyle/>
              <a:p>
                <a:endParaRPr lang="en-GB"/>
              </a:p>
            </p:txBody>
          </p:sp>
          <p:sp>
            <p:nvSpPr>
              <p:cNvPr id="8" name="TextBox 8"/>
              <p:cNvSpPr txBox="1"/>
              <p:nvPr/>
            </p:nvSpPr>
            <p:spPr>
              <a:xfrm>
                <a:off x="0" y="-38100"/>
                <a:ext cx="3487707" cy="32893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905837" y="176668"/>
              <a:ext cx="14156250" cy="901996"/>
            </a:xfrm>
            <a:prstGeom prst="rect">
              <a:avLst/>
            </a:prstGeom>
          </p:spPr>
          <p:txBody>
            <a:bodyPr lIns="0" tIns="0" rIns="0" bIns="0" rtlCol="0" anchor="t">
              <a:spAutoFit/>
            </a:bodyPr>
            <a:lstStyle/>
            <a:p>
              <a:pPr algn="l">
                <a:lnSpc>
                  <a:spcPts val="5766"/>
                </a:lnSpc>
              </a:pPr>
              <a:r>
                <a:rPr lang="en-US" sz="4119" spc="-9" dirty="0">
                  <a:solidFill>
                    <a:srgbClr val="121413"/>
                  </a:solidFill>
                  <a:latin typeface="Montserrat 1"/>
                  <a:ea typeface="Montserrat 1"/>
                  <a:cs typeface="Montserrat 1"/>
                  <a:sym typeface="Montserrat 1"/>
                </a:rPr>
                <a:t>There are two ways to apply for an HTQ:</a:t>
              </a:r>
            </a:p>
          </p:txBody>
        </p:sp>
      </p:grpSp>
      <p:grpSp>
        <p:nvGrpSpPr>
          <p:cNvPr id="10" name="Group 10"/>
          <p:cNvGrpSpPr/>
          <p:nvPr/>
        </p:nvGrpSpPr>
        <p:grpSpPr>
          <a:xfrm>
            <a:off x="3457398" y="3827574"/>
            <a:ext cx="11373203" cy="5321222"/>
            <a:chOff x="0" y="0"/>
            <a:chExt cx="15164270" cy="7094962"/>
          </a:xfrm>
        </p:grpSpPr>
        <p:grpSp>
          <p:nvGrpSpPr>
            <p:cNvPr id="11" name="Group 11"/>
            <p:cNvGrpSpPr/>
            <p:nvPr/>
          </p:nvGrpSpPr>
          <p:grpSpPr>
            <a:xfrm>
              <a:off x="1282880" y="0"/>
              <a:ext cx="4628555" cy="46285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13" name="TextBox 13"/>
              <p:cNvSpPr txBox="1"/>
              <p:nvPr/>
            </p:nvSpPr>
            <p:spPr>
              <a:xfrm>
                <a:off x="76200" y="38100"/>
                <a:ext cx="660400" cy="698500"/>
              </a:xfrm>
              <a:prstGeom prst="rect">
                <a:avLst/>
              </a:prstGeom>
            </p:spPr>
            <p:txBody>
              <a:bodyPr lIns="74350" tIns="74350" rIns="74350" bIns="74350" rtlCol="0" anchor="ctr"/>
              <a:lstStyle/>
              <a:p>
                <a:pPr algn="ctr">
                  <a:lnSpc>
                    <a:spcPts val="2659"/>
                  </a:lnSpc>
                </a:pPr>
                <a:endParaRPr/>
              </a:p>
            </p:txBody>
          </p:sp>
        </p:grpSp>
        <p:grpSp>
          <p:nvGrpSpPr>
            <p:cNvPr id="14" name="Group 14"/>
            <p:cNvGrpSpPr/>
            <p:nvPr/>
          </p:nvGrpSpPr>
          <p:grpSpPr>
            <a:xfrm>
              <a:off x="1459660" y="176780"/>
              <a:ext cx="4274995" cy="42749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6" name="TextBox 16"/>
              <p:cNvSpPr txBox="1"/>
              <p:nvPr/>
            </p:nvSpPr>
            <p:spPr>
              <a:xfrm>
                <a:off x="76200" y="38100"/>
                <a:ext cx="660400" cy="698500"/>
              </a:xfrm>
              <a:prstGeom prst="rect">
                <a:avLst/>
              </a:prstGeom>
            </p:spPr>
            <p:txBody>
              <a:bodyPr lIns="74350" tIns="74350" rIns="74350" bIns="74350" rtlCol="0" anchor="ctr"/>
              <a:lstStyle/>
              <a:p>
                <a:pPr algn="ctr">
                  <a:lnSpc>
                    <a:spcPts val="2659"/>
                  </a:lnSpc>
                </a:pPr>
                <a:endParaRPr/>
              </a:p>
            </p:txBody>
          </p:sp>
        </p:grpSp>
        <p:sp>
          <p:nvSpPr>
            <p:cNvPr id="17" name="Freeform 17"/>
            <p:cNvSpPr/>
            <p:nvPr/>
          </p:nvSpPr>
          <p:spPr>
            <a:xfrm>
              <a:off x="1948317" y="772691"/>
              <a:ext cx="3321753" cy="2674011"/>
            </a:xfrm>
            <a:custGeom>
              <a:avLst/>
              <a:gdLst/>
              <a:ahLst/>
              <a:cxnLst/>
              <a:rect l="l" t="t" r="r" b="b"/>
              <a:pathLst>
                <a:path w="3321753" h="2674011">
                  <a:moveTo>
                    <a:pt x="0" y="0"/>
                  </a:moveTo>
                  <a:lnTo>
                    <a:pt x="3321753" y="0"/>
                  </a:lnTo>
                  <a:lnTo>
                    <a:pt x="3321753" y="2674011"/>
                  </a:lnTo>
                  <a:lnTo>
                    <a:pt x="0" y="2674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8" name="Group 18"/>
            <p:cNvGrpSpPr/>
            <p:nvPr/>
          </p:nvGrpSpPr>
          <p:grpSpPr>
            <a:xfrm>
              <a:off x="2776129" y="1658981"/>
              <a:ext cx="1650257" cy="216470"/>
              <a:chOff x="0" y="0"/>
              <a:chExt cx="1237218" cy="162290"/>
            </a:xfrm>
          </p:grpSpPr>
          <p:sp>
            <p:nvSpPr>
              <p:cNvPr id="19" name="Freeform 19"/>
              <p:cNvSpPr/>
              <p:nvPr/>
            </p:nvSpPr>
            <p:spPr>
              <a:xfrm>
                <a:off x="0" y="0"/>
                <a:ext cx="1237218" cy="162290"/>
              </a:xfrm>
              <a:custGeom>
                <a:avLst/>
                <a:gdLst/>
                <a:ahLst/>
                <a:cxnLst/>
                <a:rect l="l" t="t" r="r" b="b"/>
                <a:pathLst>
                  <a:path w="1237218" h="162290">
                    <a:moveTo>
                      <a:pt x="0" y="0"/>
                    </a:moveTo>
                    <a:lnTo>
                      <a:pt x="1237218" y="0"/>
                    </a:lnTo>
                    <a:lnTo>
                      <a:pt x="1237218" y="162290"/>
                    </a:lnTo>
                    <a:lnTo>
                      <a:pt x="0" y="162290"/>
                    </a:lnTo>
                    <a:close/>
                  </a:path>
                </a:pathLst>
              </a:custGeom>
              <a:solidFill>
                <a:srgbClr val="FFFFFF"/>
              </a:solidFill>
            </p:spPr>
            <p:txBody>
              <a:bodyPr/>
              <a:lstStyle/>
              <a:p>
                <a:endParaRPr lang="en-GB"/>
              </a:p>
            </p:txBody>
          </p:sp>
          <p:sp>
            <p:nvSpPr>
              <p:cNvPr id="20" name="TextBox 20"/>
              <p:cNvSpPr txBox="1"/>
              <p:nvPr/>
            </p:nvSpPr>
            <p:spPr>
              <a:xfrm>
                <a:off x="0" y="-38100"/>
                <a:ext cx="1237218" cy="200390"/>
              </a:xfrm>
              <a:prstGeom prst="rect">
                <a:avLst/>
              </a:prstGeom>
            </p:spPr>
            <p:txBody>
              <a:bodyPr lIns="50800" tIns="50800" rIns="50800" bIns="50800" rtlCol="0" anchor="ctr"/>
              <a:lstStyle/>
              <a:p>
                <a:pPr algn="ctr">
                  <a:lnSpc>
                    <a:spcPts val="1289"/>
                  </a:lnSpc>
                </a:pPr>
                <a:endParaRPr/>
              </a:p>
            </p:txBody>
          </p:sp>
        </p:grpSp>
        <p:grpSp>
          <p:nvGrpSpPr>
            <p:cNvPr id="21" name="Group 21"/>
            <p:cNvGrpSpPr/>
            <p:nvPr/>
          </p:nvGrpSpPr>
          <p:grpSpPr>
            <a:xfrm>
              <a:off x="9207122" y="0"/>
              <a:ext cx="4628555" cy="46285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23" name="TextBox 23"/>
              <p:cNvSpPr txBox="1"/>
              <p:nvPr/>
            </p:nvSpPr>
            <p:spPr>
              <a:xfrm>
                <a:off x="76200" y="38100"/>
                <a:ext cx="660400" cy="698500"/>
              </a:xfrm>
              <a:prstGeom prst="rect">
                <a:avLst/>
              </a:prstGeom>
            </p:spPr>
            <p:txBody>
              <a:bodyPr lIns="74350" tIns="74350" rIns="74350" bIns="74350" rtlCol="0" anchor="ctr"/>
              <a:lstStyle/>
              <a:p>
                <a:pPr algn="ctr">
                  <a:lnSpc>
                    <a:spcPts val="2659"/>
                  </a:lnSpc>
                </a:pPr>
                <a:endParaRPr/>
              </a:p>
            </p:txBody>
          </p:sp>
        </p:grpSp>
        <p:grpSp>
          <p:nvGrpSpPr>
            <p:cNvPr id="24" name="Group 24"/>
            <p:cNvGrpSpPr/>
            <p:nvPr/>
          </p:nvGrpSpPr>
          <p:grpSpPr>
            <a:xfrm>
              <a:off x="9383902" y="176780"/>
              <a:ext cx="4274995" cy="427499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6" name="TextBox 26"/>
              <p:cNvSpPr txBox="1"/>
              <p:nvPr/>
            </p:nvSpPr>
            <p:spPr>
              <a:xfrm>
                <a:off x="76200" y="38100"/>
                <a:ext cx="660400" cy="698500"/>
              </a:xfrm>
              <a:prstGeom prst="rect">
                <a:avLst/>
              </a:prstGeom>
            </p:spPr>
            <p:txBody>
              <a:bodyPr lIns="74350" tIns="74350" rIns="74350" bIns="74350" rtlCol="0" anchor="ctr"/>
              <a:lstStyle/>
              <a:p>
                <a:pPr algn="ctr">
                  <a:lnSpc>
                    <a:spcPts val="2659"/>
                  </a:lnSpc>
                </a:pPr>
                <a:endParaRPr/>
              </a:p>
            </p:txBody>
          </p:sp>
        </p:grpSp>
        <p:sp>
          <p:nvSpPr>
            <p:cNvPr id="27" name="Freeform 27"/>
            <p:cNvSpPr/>
            <p:nvPr/>
          </p:nvSpPr>
          <p:spPr>
            <a:xfrm>
              <a:off x="9909752" y="1105542"/>
              <a:ext cx="3223295" cy="2417471"/>
            </a:xfrm>
            <a:custGeom>
              <a:avLst/>
              <a:gdLst/>
              <a:ahLst/>
              <a:cxnLst/>
              <a:rect l="l" t="t" r="r" b="b"/>
              <a:pathLst>
                <a:path w="3223295" h="2417471">
                  <a:moveTo>
                    <a:pt x="0" y="0"/>
                  </a:moveTo>
                  <a:lnTo>
                    <a:pt x="3223295" y="0"/>
                  </a:lnTo>
                  <a:lnTo>
                    <a:pt x="3223295" y="2417471"/>
                  </a:lnTo>
                  <a:lnTo>
                    <a:pt x="0" y="2417471"/>
                  </a:lnTo>
                  <a:lnTo>
                    <a:pt x="0" y="0"/>
                  </a:lnTo>
                  <a:close/>
                </a:path>
              </a:pathLst>
            </a:custGeom>
            <a:blipFill>
              <a:blip r:embed="rId5"/>
              <a:stretch>
                <a:fillRect/>
              </a:stretch>
            </a:blipFill>
          </p:spPr>
          <p:txBody>
            <a:bodyPr/>
            <a:lstStyle/>
            <a:p>
              <a:endParaRPr lang="en-GB"/>
            </a:p>
          </p:txBody>
        </p:sp>
        <p:sp>
          <p:nvSpPr>
            <p:cNvPr id="28" name="TextBox 28"/>
            <p:cNvSpPr txBox="1"/>
            <p:nvPr/>
          </p:nvSpPr>
          <p:spPr>
            <a:xfrm>
              <a:off x="0" y="4885730"/>
              <a:ext cx="7194316" cy="2006032"/>
            </a:xfrm>
            <a:prstGeom prst="rect">
              <a:avLst/>
            </a:prstGeom>
          </p:spPr>
          <p:txBody>
            <a:bodyPr lIns="0" tIns="0" rIns="0" bIns="0" rtlCol="0" anchor="t">
              <a:spAutoFit/>
            </a:bodyPr>
            <a:lstStyle/>
            <a:p>
              <a:pPr algn="ctr">
                <a:lnSpc>
                  <a:spcPts val="4092"/>
                </a:lnSpc>
              </a:pPr>
              <a:r>
                <a:rPr lang="en-US" sz="2923">
                  <a:solidFill>
                    <a:srgbClr val="000000"/>
                  </a:solidFill>
                  <a:latin typeface="Montserrat 5"/>
                  <a:ea typeface="Montserrat 5"/>
                  <a:cs typeface="Montserrat 5"/>
                  <a:sym typeface="Montserrat 5"/>
                </a:rPr>
                <a:t>Apply directly to the training provider, following their application process.</a:t>
              </a:r>
            </a:p>
          </p:txBody>
        </p:sp>
        <p:sp>
          <p:nvSpPr>
            <p:cNvPr id="29" name="TextBox 29"/>
            <p:cNvSpPr txBox="1"/>
            <p:nvPr/>
          </p:nvSpPr>
          <p:spPr>
            <a:xfrm>
              <a:off x="7878530" y="5088930"/>
              <a:ext cx="7285740" cy="2006032"/>
            </a:xfrm>
            <a:prstGeom prst="rect">
              <a:avLst/>
            </a:prstGeom>
          </p:spPr>
          <p:txBody>
            <a:bodyPr lIns="0" tIns="0" rIns="0" bIns="0" rtlCol="0" anchor="t">
              <a:spAutoFit/>
            </a:bodyPr>
            <a:lstStyle/>
            <a:p>
              <a:pPr algn="ctr">
                <a:lnSpc>
                  <a:spcPts val="4092"/>
                </a:lnSpc>
              </a:pPr>
              <a:r>
                <a:rPr lang="en-US" sz="2923" dirty="0">
                  <a:solidFill>
                    <a:srgbClr val="000000"/>
                  </a:solidFill>
                  <a:latin typeface="Montserrat 5"/>
                  <a:ea typeface="Montserrat 5"/>
                  <a:cs typeface="Montserrat 5"/>
                  <a:sym typeface="Montserrat 5"/>
                </a:rPr>
                <a:t>Use the </a:t>
              </a:r>
              <a:r>
                <a:rPr lang="en-US" sz="2923" u="sng" dirty="0">
                  <a:solidFill>
                    <a:srgbClr val="F38120"/>
                  </a:solidFill>
                  <a:latin typeface="Montserrat 5"/>
                  <a:ea typeface="Montserrat 5"/>
                  <a:cs typeface="Montserrat 5"/>
                  <a:sym typeface="Montserrat 5"/>
                  <a:hlinkClick r:id="rId6" tooltip="https://digital.ucas.com/coursedisplay/results/courses?studyYear=2023&amp;destination=Undergraduate&amp;qualifications=Higher+Technical+Qualifications&amp;vacancy=eng&amp;postcodeDistanceSystem=imperial&amp;pageNumber=1&amp;sort=MostRelevant&amp;clearingPreference=None"/>
                </a:rPr>
                <a:t>UCAS website</a:t>
              </a:r>
              <a:r>
                <a:rPr lang="en-US" sz="2923" dirty="0">
                  <a:solidFill>
                    <a:srgbClr val="000000"/>
                  </a:solidFill>
                  <a:latin typeface="Montserrat 5"/>
                  <a:ea typeface="Montserrat 5"/>
                  <a:cs typeface="Montserrat 5"/>
                  <a:sym typeface="Montserrat 5"/>
                </a:rPr>
                <a:t> to search and apply for HTQ courses. </a:t>
              </a:r>
            </a:p>
          </p:txBody>
        </p:sp>
      </p:grpSp>
      <p:sp>
        <p:nvSpPr>
          <p:cNvPr id="30" name="TextBox 30"/>
          <p:cNvSpPr txBox="1"/>
          <p:nvPr/>
        </p:nvSpPr>
        <p:spPr>
          <a:xfrm>
            <a:off x="5103479" y="853138"/>
            <a:ext cx="7108329" cy="849656"/>
          </a:xfrm>
          <a:prstGeom prst="rect">
            <a:avLst/>
          </a:prstGeom>
        </p:spPr>
        <p:txBody>
          <a:bodyPr wrap="square" lIns="0" tIns="0" rIns="0" bIns="0" rtlCol="0" anchor="t">
            <a:spAutoFit/>
          </a:bodyPr>
          <a:lstStyle/>
          <a:p>
            <a:pPr algn="l">
              <a:lnSpc>
                <a:spcPts val="6325"/>
              </a:lnSpc>
            </a:pPr>
            <a:r>
              <a:rPr lang="en-US" sz="6600" b="1" spc="-10" dirty="0">
                <a:solidFill>
                  <a:srgbClr val="000000"/>
                </a:solidFill>
                <a:latin typeface="Montserrat 3 Bold" panose="020B0604020202020204" charset="0"/>
                <a:ea typeface="Montserrat 2"/>
                <a:cs typeface="Montserrat 2"/>
                <a:sym typeface="Montserrat 2"/>
              </a:rPr>
              <a:t>How do you apply?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0DB6F867-F7AD-F60A-D8CF-1399A052FFE7}"/>
              </a:ext>
            </a:extLst>
          </p:cNvPr>
          <p:cNvGrpSpPr/>
          <p:nvPr/>
        </p:nvGrpSpPr>
        <p:grpSpPr>
          <a:xfrm>
            <a:off x="0" y="-571500"/>
            <a:ext cx="8991600" cy="2231702"/>
            <a:chOff x="0" y="-38100"/>
            <a:chExt cx="1714935" cy="155393"/>
          </a:xfrm>
        </p:grpSpPr>
        <p:sp>
          <p:nvSpPr>
            <p:cNvPr id="19" name="Freeform 3">
              <a:extLst>
                <a:ext uri="{FF2B5EF4-FFF2-40B4-BE49-F238E27FC236}">
                  <a16:creationId xmlns:a16="http://schemas.microsoft.com/office/drawing/2014/main" id="{86FB447B-1459-4CA5-B203-6CE952107F70}"/>
                </a:ext>
              </a:extLst>
            </p:cNvPr>
            <p:cNvSpPr/>
            <p:nvPr/>
          </p:nvSpPr>
          <p:spPr>
            <a:xfrm>
              <a:off x="0" y="0"/>
              <a:ext cx="1714935" cy="117293"/>
            </a:xfrm>
            <a:custGeom>
              <a:avLst/>
              <a:gdLst/>
              <a:ahLst/>
              <a:cxnLst/>
              <a:rect l="l" t="t" r="r" b="b"/>
              <a:pathLst>
                <a:path w="812800" h="117293">
                  <a:moveTo>
                    <a:pt x="0" y="0"/>
                  </a:moveTo>
                  <a:lnTo>
                    <a:pt x="812800" y="0"/>
                  </a:lnTo>
                  <a:lnTo>
                    <a:pt x="812800" y="117293"/>
                  </a:lnTo>
                  <a:lnTo>
                    <a:pt x="0" y="117293"/>
                  </a:lnTo>
                  <a:close/>
                </a:path>
              </a:pathLst>
            </a:custGeom>
            <a:gradFill rotWithShape="1">
              <a:gsLst>
                <a:gs pos="0">
                  <a:srgbClr val="F38120">
                    <a:alpha val="100000"/>
                  </a:srgbClr>
                </a:gs>
                <a:gs pos="100000">
                  <a:srgbClr val="FFDC01">
                    <a:alpha val="100000"/>
                  </a:srgbClr>
                </a:gs>
              </a:gsLst>
              <a:lin ang="2700000"/>
            </a:gradFill>
          </p:spPr>
          <p:txBody>
            <a:bodyPr/>
            <a:lstStyle/>
            <a:p>
              <a:endParaRPr lang="en-GB"/>
            </a:p>
          </p:txBody>
        </p:sp>
        <p:sp>
          <p:nvSpPr>
            <p:cNvPr id="20" name="TextBox 4">
              <a:extLst>
                <a:ext uri="{FF2B5EF4-FFF2-40B4-BE49-F238E27FC236}">
                  <a16:creationId xmlns:a16="http://schemas.microsoft.com/office/drawing/2014/main" id="{D6F99076-14A2-BFC4-423B-7A16DC29A0AF}"/>
                </a:ext>
              </a:extLst>
            </p:cNvPr>
            <p:cNvSpPr txBox="1"/>
            <p:nvPr/>
          </p:nvSpPr>
          <p:spPr>
            <a:xfrm>
              <a:off x="0" y="-38100"/>
              <a:ext cx="812800" cy="155393"/>
            </a:xfrm>
            <a:prstGeom prst="rect">
              <a:avLst/>
            </a:prstGeom>
          </p:spPr>
          <p:txBody>
            <a:bodyPr lIns="50800" tIns="50800" rIns="50800" bIns="50800" rtlCol="0" anchor="ctr"/>
            <a:lstStyle/>
            <a:p>
              <a:pPr algn="ctr">
                <a:lnSpc>
                  <a:spcPts val="2659"/>
                </a:lnSpc>
              </a:pPr>
              <a:endParaRPr/>
            </a:p>
          </p:txBody>
        </p:sp>
      </p:grpSp>
      <p:grpSp>
        <p:nvGrpSpPr>
          <p:cNvPr id="2" name="Group 2"/>
          <p:cNvGrpSpPr/>
          <p:nvPr/>
        </p:nvGrpSpPr>
        <p:grpSpPr>
          <a:xfrm>
            <a:off x="762000" y="1774133"/>
            <a:ext cx="16154400" cy="1431747"/>
            <a:chOff x="0" y="0"/>
            <a:chExt cx="5893169" cy="416962"/>
          </a:xfrm>
        </p:grpSpPr>
        <p:sp>
          <p:nvSpPr>
            <p:cNvPr id="3" name="Freeform 3"/>
            <p:cNvSpPr/>
            <p:nvPr/>
          </p:nvSpPr>
          <p:spPr>
            <a:xfrm>
              <a:off x="0" y="0"/>
              <a:ext cx="5893169" cy="416962"/>
            </a:xfrm>
            <a:custGeom>
              <a:avLst/>
              <a:gdLst/>
              <a:ahLst/>
              <a:cxnLst/>
              <a:rect l="l" t="t" r="r" b="b"/>
              <a:pathLst>
                <a:path w="5893169" h="416962">
                  <a:moveTo>
                    <a:pt x="38259" y="0"/>
                  </a:moveTo>
                  <a:lnTo>
                    <a:pt x="5854910" y="0"/>
                  </a:lnTo>
                  <a:cubicBezTo>
                    <a:pt x="5865057" y="0"/>
                    <a:pt x="5874788" y="4031"/>
                    <a:pt x="5881963" y="11206"/>
                  </a:cubicBezTo>
                  <a:cubicBezTo>
                    <a:pt x="5889138" y="18381"/>
                    <a:pt x="5893169" y="28112"/>
                    <a:pt x="5893169" y="38259"/>
                  </a:cubicBezTo>
                  <a:lnTo>
                    <a:pt x="5893169" y="378703"/>
                  </a:lnTo>
                  <a:cubicBezTo>
                    <a:pt x="5893169" y="399833"/>
                    <a:pt x="5876040" y="416962"/>
                    <a:pt x="5854910" y="416962"/>
                  </a:cubicBezTo>
                  <a:lnTo>
                    <a:pt x="38259" y="416962"/>
                  </a:lnTo>
                  <a:cubicBezTo>
                    <a:pt x="28112" y="416962"/>
                    <a:pt x="18381" y="412931"/>
                    <a:pt x="11206" y="405756"/>
                  </a:cubicBezTo>
                  <a:cubicBezTo>
                    <a:pt x="4031" y="398581"/>
                    <a:pt x="0" y="388850"/>
                    <a:pt x="0" y="378703"/>
                  </a:cubicBezTo>
                  <a:lnTo>
                    <a:pt x="0" y="38259"/>
                  </a:lnTo>
                  <a:cubicBezTo>
                    <a:pt x="0" y="28112"/>
                    <a:pt x="4031" y="18381"/>
                    <a:pt x="11206" y="11206"/>
                  </a:cubicBezTo>
                  <a:cubicBezTo>
                    <a:pt x="18381" y="4031"/>
                    <a:pt x="28112" y="0"/>
                    <a:pt x="38259" y="0"/>
                  </a:cubicBezTo>
                  <a:close/>
                </a:path>
              </a:pathLst>
            </a:custGeom>
            <a:solidFill>
              <a:srgbClr val="DEE3E9"/>
            </a:solidFill>
          </p:spPr>
          <p:txBody>
            <a:bodyPr/>
            <a:lstStyle/>
            <a:p>
              <a:endParaRPr lang="en-GB"/>
            </a:p>
          </p:txBody>
        </p:sp>
        <p:sp>
          <p:nvSpPr>
            <p:cNvPr id="4" name="TextBox 4"/>
            <p:cNvSpPr txBox="1"/>
            <p:nvPr/>
          </p:nvSpPr>
          <p:spPr>
            <a:xfrm>
              <a:off x="0" y="-38100"/>
              <a:ext cx="5893169" cy="45506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001995"/>
            <a:ext cx="14557310" cy="1085850"/>
          </a:xfrm>
          <a:prstGeom prst="rect">
            <a:avLst/>
          </a:prstGeom>
        </p:spPr>
        <p:txBody>
          <a:bodyPr lIns="0" tIns="0" rIns="0" bIns="0" rtlCol="0" anchor="t">
            <a:spAutoFit/>
          </a:bodyPr>
          <a:lstStyle/>
          <a:p>
            <a:pPr algn="l">
              <a:lnSpc>
                <a:spcPts val="4320"/>
              </a:lnSpc>
            </a:pPr>
            <a:r>
              <a:rPr lang="en-US" sz="3600" spc="-8">
                <a:solidFill>
                  <a:srgbClr val="000000"/>
                </a:solidFill>
                <a:latin typeface="Montserrat 1"/>
                <a:ea typeface="Montserrat 1"/>
                <a:cs typeface="Montserrat 1"/>
                <a:sym typeface="Montserrat 1"/>
              </a:rPr>
              <a:t>Visit </a:t>
            </a:r>
            <a:r>
              <a:rPr lang="en-US" sz="3600" u="sng" spc="-8">
                <a:solidFill>
                  <a:srgbClr val="F38120"/>
                </a:solidFill>
                <a:latin typeface="Montserrat 1"/>
                <a:ea typeface="Montserrat 1"/>
                <a:cs typeface="Montserrat 1"/>
                <a:sym typeface="Montserrat 1"/>
                <a:hlinkClick r:id="rId3" tooltip="https://amazingapprenticeships.com/htqs/"/>
              </a:rPr>
              <a:t>amazingapprenticeships.com/htqs/</a:t>
            </a:r>
            <a:r>
              <a:rPr lang="en-US" sz="3600" spc="-8">
                <a:solidFill>
                  <a:srgbClr val="000000"/>
                </a:solidFill>
                <a:latin typeface="Montserrat 1"/>
                <a:ea typeface="Montserrat 1"/>
                <a:cs typeface="Montserrat 1"/>
                <a:sym typeface="Montserrat 1"/>
              </a:rPr>
              <a:t> to find resources, films, webinars, case studies and much more.</a:t>
            </a:r>
          </a:p>
        </p:txBody>
      </p:sp>
      <p:sp>
        <p:nvSpPr>
          <p:cNvPr id="6" name="Freeform 6"/>
          <p:cNvSpPr/>
          <p:nvPr/>
        </p:nvSpPr>
        <p:spPr>
          <a:xfrm>
            <a:off x="15150498" y="1236754"/>
            <a:ext cx="1457152" cy="1969125"/>
          </a:xfrm>
          <a:custGeom>
            <a:avLst/>
            <a:gdLst/>
            <a:ahLst/>
            <a:cxnLst/>
            <a:rect l="l" t="t" r="r" b="b"/>
            <a:pathLst>
              <a:path w="1457152" h="1969125">
                <a:moveTo>
                  <a:pt x="0" y="0"/>
                </a:moveTo>
                <a:lnTo>
                  <a:pt x="1457152" y="0"/>
                </a:lnTo>
                <a:lnTo>
                  <a:pt x="1457152" y="1969125"/>
                </a:lnTo>
                <a:lnTo>
                  <a:pt x="0" y="1969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5207706" y="1819521"/>
            <a:ext cx="1342736" cy="1321919"/>
          </a:xfrm>
          <a:custGeom>
            <a:avLst/>
            <a:gdLst/>
            <a:ahLst/>
            <a:cxnLst/>
            <a:rect l="l" t="t" r="r" b="b"/>
            <a:pathLst>
              <a:path w="1342736" h="1321919">
                <a:moveTo>
                  <a:pt x="0" y="0"/>
                </a:moveTo>
                <a:lnTo>
                  <a:pt x="1342736" y="0"/>
                </a:lnTo>
                <a:lnTo>
                  <a:pt x="1342736" y="1321919"/>
                </a:lnTo>
                <a:lnTo>
                  <a:pt x="0" y="1321919"/>
                </a:lnTo>
                <a:lnTo>
                  <a:pt x="0" y="0"/>
                </a:lnTo>
                <a:close/>
              </a:path>
            </a:pathLst>
          </a:custGeom>
          <a:blipFill>
            <a:blip r:embed="rId6"/>
            <a:stretch>
              <a:fillRect/>
            </a:stretch>
          </a:blipFill>
        </p:spPr>
        <p:txBody>
          <a:bodyPr/>
          <a:lstStyle/>
          <a:p>
            <a:endParaRPr lang="en-GB"/>
          </a:p>
        </p:txBody>
      </p:sp>
      <p:grpSp>
        <p:nvGrpSpPr>
          <p:cNvPr id="11" name="Group 11"/>
          <p:cNvGrpSpPr/>
          <p:nvPr/>
        </p:nvGrpSpPr>
        <p:grpSpPr>
          <a:xfrm>
            <a:off x="1141557" y="3613019"/>
            <a:ext cx="16004886" cy="6336194"/>
            <a:chOff x="0" y="0"/>
            <a:chExt cx="21339848" cy="8448259"/>
          </a:xfrm>
        </p:grpSpPr>
        <p:grpSp>
          <p:nvGrpSpPr>
            <p:cNvPr id="12" name="Group 12"/>
            <p:cNvGrpSpPr/>
            <p:nvPr/>
          </p:nvGrpSpPr>
          <p:grpSpPr>
            <a:xfrm>
              <a:off x="0" y="219147"/>
              <a:ext cx="8382429" cy="7754716"/>
              <a:chOff x="0" y="0"/>
              <a:chExt cx="7114109" cy="6581373"/>
            </a:xfrm>
          </p:grpSpPr>
          <p:sp>
            <p:nvSpPr>
              <p:cNvPr id="13" name="Freeform 13"/>
              <p:cNvSpPr/>
              <p:nvPr/>
            </p:nvSpPr>
            <p:spPr>
              <a:xfrm>
                <a:off x="0" y="0"/>
                <a:ext cx="7114159" cy="6581394"/>
              </a:xfrm>
              <a:custGeom>
                <a:avLst/>
                <a:gdLst/>
                <a:ahLst/>
                <a:cxnLst/>
                <a:rect l="l" t="t" r="r" b="b"/>
                <a:pathLst>
                  <a:path w="7114159" h="6581394">
                    <a:moveTo>
                      <a:pt x="0" y="0"/>
                    </a:moveTo>
                    <a:lnTo>
                      <a:pt x="7114159" y="0"/>
                    </a:lnTo>
                    <a:lnTo>
                      <a:pt x="7114159" y="6581394"/>
                    </a:lnTo>
                    <a:lnTo>
                      <a:pt x="0" y="6581394"/>
                    </a:lnTo>
                    <a:lnTo>
                      <a:pt x="0" y="0"/>
                    </a:lnTo>
                    <a:close/>
                  </a:path>
                </a:pathLst>
              </a:custGeom>
              <a:blipFill>
                <a:blip r:embed="rId7"/>
                <a:stretch>
                  <a:fillRect t="-4047" b="-4046"/>
                </a:stretch>
              </a:blipFill>
            </p:spPr>
            <p:txBody>
              <a:bodyPr/>
              <a:lstStyle/>
              <a:p>
                <a:endParaRPr lang="en-GB"/>
              </a:p>
            </p:txBody>
          </p:sp>
        </p:grpSp>
        <p:sp>
          <p:nvSpPr>
            <p:cNvPr id="14" name="Freeform 14"/>
            <p:cNvSpPr/>
            <p:nvPr/>
          </p:nvSpPr>
          <p:spPr>
            <a:xfrm>
              <a:off x="16311909" y="0"/>
              <a:ext cx="5027939" cy="7111651"/>
            </a:xfrm>
            <a:custGeom>
              <a:avLst/>
              <a:gdLst/>
              <a:ahLst/>
              <a:cxnLst/>
              <a:rect l="l" t="t" r="r" b="b"/>
              <a:pathLst>
                <a:path w="5027939" h="7111651">
                  <a:moveTo>
                    <a:pt x="0" y="0"/>
                  </a:moveTo>
                  <a:lnTo>
                    <a:pt x="5027939" y="0"/>
                  </a:lnTo>
                  <a:lnTo>
                    <a:pt x="5027939" y="7111651"/>
                  </a:lnTo>
                  <a:lnTo>
                    <a:pt x="0" y="7111651"/>
                  </a:lnTo>
                  <a:lnTo>
                    <a:pt x="0" y="0"/>
                  </a:lnTo>
                  <a:close/>
                </a:path>
              </a:pathLst>
            </a:custGeom>
            <a:blipFill>
              <a:blip r:embed="rId8"/>
              <a:stretch>
                <a:fillRect/>
              </a:stretch>
            </a:blipFill>
          </p:spPr>
          <p:txBody>
            <a:bodyPr/>
            <a:lstStyle/>
            <a:p>
              <a:endParaRPr lang="en-GB"/>
            </a:p>
          </p:txBody>
        </p:sp>
        <p:sp>
          <p:nvSpPr>
            <p:cNvPr id="15" name="Freeform 15"/>
            <p:cNvSpPr/>
            <p:nvPr/>
          </p:nvSpPr>
          <p:spPr>
            <a:xfrm>
              <a:off x="8382429" y="219147"/>
              <a:ext cx="7128903" cy="3956541"/>
            </a:xfrm>
            <a:custGeom>
              <a:avLst/>
              <a:gdLst/>
              <a:ahLst/>
              <a:cxnLst/>
              <a:rect l="l" t="t" r="r" b="b"/>
              <a:pathLst>
                <a:path w="7128903" h="3956541">
                  <a:moveTo>
                    <a:pt x="0" y="0"/>
                  </a:moveTo>
                  <a:lnTo>
                    <a:pt x="7128903" y="0"/>
                  </a:lnTo>
                  <a:lnTo>
                    <a:pt x="7128903" y="3956541"/>
                  </a:lnTo>
                  <a:lnTo>
                    <a:pt x="0" y="3956541"/>
                  </a:lnTo>
                  <a:lnTo>
                    <a:pt x="0" y="0"/>
                  </a:lnTo>
                  <a:close/>
                </a:path>
              </a:pathLst>
            </a:custGeom>
            <a:blipFill>
              <a:blip r:embed="rId9"/>
              <a:stretch>
                <a:fillRect/>
              </a:stretch>
            </a:blipFill>
          </p:spPr>
          <p:txBody>
            <a:bodyPr/>
            <a:lstStyle/>
            <a:p>
              <a:endParaRPr lang="en-GB"/>
            </a:p>
          </p:txBody>
        </p:sp>
        <p:sp>
          <p:nvSpPr>
            <p:cNvPr id="16" name="Freeform 16"/>
            <p:cNvSpPr/>
            <p:nvPr/>
          </p:nvSpPr>
          <p:spPr>
            <a:xfrm>
              <a:off x="9055034" y="4493188"/>
              <a:ext cx="5538964" cy="3955071"/>
            </a:xfrm>
            <a:custGeom>
              <a:avLst/>
              <a:gdLst/>
              <a:ahLst/>
              <a:cxnLst/>
              <a:rect l="l" t="t" r="r" b="b"/>
              <a:pathLst>
                <a:path w="5538964" h="3955071">
                  <a:moveTo>
                    <a:pt x="0" y="0"/>
                  </a:moveTo>
                  <a:lnTo>
                    <a:pt x="5538964" y="0"/>
                  </a:lnTo>
                  <a:lnTo>
                    <a:pt x="5538964" y="3955071"/>
                  </a:lnTo>
                  <a:lnTo>
                    <a:pt x="0" y="3955071"/>
                  </a:lnTo>
                  <a:lnTo>
                    <a:pt x="0" y="0"/>
                  </a:lnTo>
                  <a:close/>
                </a:path>
              </a:pathLst>
            </a:custGeom>
            <a:blipFill>
              <a:blip r:embed="rId10"/>
              <a:stretch>
                <a:fillRect l="-17195" t="-11238" r="-19345"/>
              </a:stretch>
            </a:blipFill>
          </p:spPr>
          <p:txBody>
            <a:bodyPr/>
            <a:lstStyle/>
            <a:p>
              <a:endParaRPr lang="en-GB"/>
            </a:p>
          </p:txBody>
        </p:sp>
      </p:grpSp>
      <p:sp>
        <p:nvSpPr>
          <p:cNvPr id="17" name="TextBox 17"/>
          <p:cNvSpPr txBox="1"/>
          <p:nvPr/>
        </p:nvSpPr>
        <p:spPr>
          <a:xfrm>
            <a:off x="218795" y="432344"/>
            <a:ext cx="9425944" cy="829394"/>
          </a:xfrm>
          <a:prstGeom prst="rect">
            <a:avLst/>
          </a:prstGeom>
        </p:spPr>
        <p:txBody>
          <a:bodyPr lIns="0" tIns="0" rIns="0" bIns="0" rtlCol="0" anchor="t">
            <a:spAutoFit/>
          </a:bodyPr>
          <a:lstStyle/>
          <a:p>
            <a:pPr algn="l">
              <a:lnSpc>
                <a:spcPts val="6325"/>
              </a:lnSpc>
            </a:pPr>
            <a:r>
              <a:rPr lang="en-US" sz="6600" b="1" spc="-10" dirty="0">
                <a:solidFill>
                  <a:srgbClr val="000000"/>
                </a:solidFill>
                <a:latin typeface="Montserrat 3 Bold" panose="020B0604020202020204"/>
                <a:ea typeface="Montserrat 2"/>
                <a:cs typeface="Montserrat 2"/>
                <a:sym typeface="Montserrat 2"/>
              </a:rPr>
              <a:t>Support and information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EEE96-8EF6-E905-FF61-8FE62CE5AD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4065936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9564095"/>
            <a:ext cx="18288000" cy="722905"/>
          </a:xfrm>
          <a:custGeom>
            <a:avLst/>
            <a:gdLst/>
            <a:ahLst/>
            <a:cxnLst/>
            <a:rect l="l" t="t" r="r" b="b"/>
            <a:pathLst>
              <a:path w="18288000" h="722905">
                <a:moveTo>
                  <a:pt x="0" y="0"/>
                </a:moveTo>
                <a:lnTo>
                  <a:pt x="18288000" y="0"/>
                </a:lnTo>
                <a:lnTo>
                  <a:pt x="18288000" y="722905"/>
                </a:lnTo>
                <a:lnTo>
                  <a:pt x="0" y="72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0" y="-142416"/>
            <a:ext cx="18454931" cy="1475607"/>
          </a:xfrm>
          <a:custGeom>
            <a:avLst/>
            <a:gdLst/>
            <a:ahLst/>
            <a:cxnLst/>
            <a:rect l="l" t="t" r="r" b="b"/>
            <a:pathLst>
              <a:path w="18454931" h="1475607">
                <a:moveTo>
                  <a:pt x="0" y="0"/>
                </a:moveTo>
                <a:lnTo>
                  <a:pt x="18454931" y="0"/>
                </a:lnTo>
                <a:lnTo>
                  <a:pt x="18454931" y="1475607"/>
                </a:lnTo>
                <a:lnTo>
                  <a:pt x="0" y="1475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5330175" y="1331664"/>
            <a:ext cx="7136709" cy="7566640"/>
          </a:xfrm>
          <a:custGeom>
            <a:avLst/>
            <a:gdLst/>
            <a:ahLst/>
            <a:cxnLst/>
            <a:rect l="l" t="t" r="r" b="b"/>
            <a:pathLst>
              <a:path w="7136709" h="7566640">
                <a:moveTo>
                  <a:pt x="0" y="0"/>
                </a:moveTo>
                <a:lnTo>
                  <a:pt x="7136709" y="0"/>
                </a:lnTo>
                <a:lnTo>
                  <a:pt x="7136709" y="7566640"/>
                </a:lnTo>
                <a:lnTo>
                  <a:pt x="0" y="7566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348740" y="2372792"/>
            <a:ext cx="15590520" cy="3860031"/>
          </a:xfrm>
          <a:prstGeom prst="rect">
            <a:avLst/>
          </a:prstGeom>
        </p:spPr>
        <p:txBody>
          <a:bodyPr lIns="0" tIns="0" rIns="0" bIns="0" rtlCol="0" anchor="t">
            <a:spAutoFit/>
          </a:bodyPr>
          <a:lstStyle/>
          <a:p>
            <a:pPr marL="217170" lvl="1" algn="l">
              <a:lnSpc>
                <a:spcPts val="4320"/>
              </a:lnSpc>
            </a:pPr>
            <a:r>
              <a:rPr lang="en-US" sz="3600" spc="-8" dirty="0">
                <a:solidFill>
                  <a:srgbClr val="000000"/>
                </a:solidFill>
                <a:latin typeface="Montserrat 3" panose="020B0604020202020204" charset="0"/>
                <a:ea typeface="Montserrat 1"/>
                <a:cs typeface="Montserrat 1"/>
                <a:sym typeface="Montserrat 1"/>
              </a:rPr>
              <a:t>Please read the slides and </a:t>
            </a:r>
            <a:r>
              <a:rPr lang="en-US" sz="3600" spc="-8" dirty="0">
                <a:solidFill>
                  <a:srgbClr val="000000"/>
                </a:solidFill>
                <a:highlight>
                  <a:srgbClr val="FFFF00"/>
                </a:highlight>
                <a:latin typeface="Montserrat 3" panose="020B0604020202020204" charset="0"/>
                <a:ea typeface="Montserrat 1"/>
                <a:cs typeface="Montserrat 1"/>
                <a:sym typeface="Montserrat 1"/>
              </a:rPr>
              <a:t>update all sections highlighted in yellow </a:t>
            </a:r>
            <a:r>
              <a:rPr lang="en-US" sz="3600" spc="-8" dirty="0">
                <a:solidFill>
                  <a:srgbClr val="000000"/>
                </a:solidFill>
                <a:latin typeface="Montserrat 3" panose="020B0604020202020204" charset="0"/>
                <a:ea typeface="Montserrat 1"/>
                <a:cs typeface="Montserrat 1"/>
                <a:sym typeface="Montserrat 1"/>
              </a:rPr>
              <a:t>with details for your setting.</a:t>
            </a:r>
          </a:p>
          <a:p>
            <a:pPr marL="217170" lvl="1" algn="l">
              <a:lnSpc>
                <a:spcPts val="4320"/>
              </a:lnSpc>
            </a:pPr>
            <a:endParaRPr lang="en-US" sz="3600" spc="-8" dirty="0">
              <a:solidFill>
                <a:srgbClr val="000000"/>
              </a:solidFill>
              <a:latin typeface="Montserrat 3" panose="020B0604020202020204" charset="0"/>
              <a:ea typeface="Montserrat 1"/>
              <a:cs typeface="Montserrat 1"/>
              <a:sym typeface="Montserrat 1"/>
            </a:endParaRPr>
          </a:p>
          <a:p>
            <a:pPr marL="217170" lvl="1" algn="l">
              <a:lnSpc>
                <a:spcPts val="4320"/>
              </a:lnSpc>
            </a:pPr>
            <a:r>
              <a:rPr lang="en-US" sz="3600" spc="-8" dirty="0">
                <a:solidFill>
                  <a:srgbClr val="000000"/>
                </a:solidFill>
                <a:highlight>
                  <a:srgbClr val="00FF00"/>
                </a:highlight>
                <a:latin typeface="Montserrat 3" panose="020B0604020202020204" charset="0"/>
                <a:ea typeface="Montserrat 1"/>
                <a:cs typeface="Montserrat 1"/>
                <a:sym typeface="Montserrat 1"/>
              </a:rPr>
              <a:t>Slide 7</a:t>
            </a:r>
            <a:r>
              <a:rPr lang="en-US" sz="3600" spc="-8" dirty="0">
                <a:solidFill>
                  <a:srgbClr val="000000"/>
                </a:solidFill>
                <a:latin typeface="Montserrat 3" panose="020B0604020202020204" charset="0"/>
                <a:ea typeface="Montserrat 1"/>
                <a:cs typeface="Montserrat 1"/>
                <a:sym typeface="Montserrat 1"/>
              </a:rPr>
              <a:t> contains a video (optional) - please decide if you would like to use it, check it can be played from the presentation, and that the sound is working. This is the link for the video in case you need it: </a:t>
            </a:r>
            <a:r>
              <a:rPr lang="en-US" sz="3600" u="sng" spc="-8" dirty="0">
                <a:solidFill>
                  <a:srgbClr val="E46C0A"/>
                </a:solidFill>
                <a:latin typeface="Montserrat 3" panose="020B0604020202020204" charset="0"/>
                <a:ea typeface="Montserrat 1"/>
                <a:cs typeface="Montserrat 1"/>
                <a:sym typeface="Montserrat 1"/>
                <a:hlinkClick r:id="rId9" tooltip="https://youtu.be/aVm97bOOOz4?si=ABjn5Qm_X-cErqCF"/>
              </a:rPr>
              <a:t>https://youtu.be/aVm97bOOOz4?si=ABjn5Qm_X-cErqCF</a:t>
            </a:r>
            <a:r>
              <a:rPr lang="en-US" sz="3600" spc="-8" dirty="0">
                <a:solidFill>
                  <a:srgbClr val="000000"/>
                </a:solidFill>
                <a:latin typeface="Montserrat 3" panose="020B0604020202020204" charset="0"/>
                <a:ea typeface="Montserrat 1"/>
                <a:cs typeface="Montserrat 1"/>
                <a:sym typeface="Montserrat 1"/>
              </a:rPr>
              <a:t> </a:t>
            </a:r>
          </a:p>
        </p:txBody>
      </p:sp>
      <p:sp>
        <p:nvSpPr>
          <p:cNvPr id="8" name="TextBox 8"/>
          <p:cNvSpPr txBox="1"/>
          <p:nvPr/>
        </p:nvSpPr>
        <p:spPr>
          <a:xfrm>
            <a:off x="472440" y="235133"/>
            <a:ext cx="8968154" cy="714375"/>
          </a:xfrm>
          <a:prstGeom prst="rect">
            <a:avLst/>
          </a:prstGeom>
        </p:spPr>
        <p:txBody>
          <a:bodyPr lIns="0" tIns="0" rIns="0" bIns="0" rtlCol="0" anchor="t">
            <a:spAutoFit/>
          </a:bodyPr>
          <a:lstStyle/>
          <a:p>
            <a:pPr algn="l">
              <a:lnSpc>
                <a:spcPts val="5759"/>
              </a:lnSpc>
            </a:pPr>
            <a:r>
              <a:rPr lang="en-US" sz="4800" spc="-10">
                <a:solidFill>
                  <a:srgbClr val="000000"/>
                </a:solidFill>
                <a:latin typeface="Montserrat 2"/>
                <a:ea typeface="Montserrat 2"/>
                <a:cs typeface="Montserrat 2"/>
                <a:sym typeface="Montserrat 2"/>
              </a:rPr>
              <a:t>Notes to the presenter 2/3</a:t>
            </a:r>
          </a:p>
        </p:txBody>
      </p:sp>
      <p:grpSp>
        <p:nvGrpSpPr>
          <p:cNvPr id="9" name="Group 9"/>
          <p:cNvGrpSpPr/>
          <p:nvPr/>
        </p:nvGrpSpPr>
        <p:grpSpPr>
          <a:xfrm>
            <a:off x="5923527" y="7217659"/>
            <a:ext cx="7034133" cy="1492250"/>
            <a:chOff x="0" y="0"/>
            <a:chExt cx="9378844" cy="1989667"/>
          </a:xfrm>
        </p:grpSpPr>
        <p:sp>
          <p:nvSpPr>
            <p:cNvPr id="10" name="Freeform 10"/>
            <p:cNvSpPr/>
            <p:nvPr/>
          </p:nvSpPr>
          <p:spPr>
            <a:xfrm>
              <a:off x="22685" y="16891"/>
              <a:ext cx="9333361" cy="1955800"/>
            </a:xfrm>
            <a:custGeom>
              <a:avLst/>
              <a:gdLst/>
              <a:ahLst/>
              <a:cxnLst/>
              <a:rect l="l" t="t" r="r" b="b"/>
              <a:pathLst>
                <a:path w="9333361" h="1955800">
                  <a:moveTo>
                    <a:pt x="0" y="0"/>
                  </a:moveTo>
                  <a:lnTo>
                    <a:pt x="9333361" y="0"/>
                  </a:lnTo>
                  <a:lnTo>
                    <a:pt x="9333361" y="1955800"/>
                  </a:lnTo>
                  <a:lnTo>
                    <a:pt x="0" y="1955800"/>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1" name="Freeform 11"/>
            <p:cNvSpPr/>
            <p:nvPr/>
          </p:nvSpPr>
          <p:spPr>
            <a:xfrm>
              <a:off x="0" y="0"/>
              <a:ext cx="9378730" cy="1989582"/>
            </a:xfrm>
            <a:custGeom>
              <a:avLst/>
              <a:gdLst/>
              <a:ahLst/>
              <a:cxnLst/>
              <a:rect l="l" t="t" r="r" b="b"/>
              <a:pathLst>
                <a:path w="9378730" h="1989582">
                  <a:moveTo>
                    <a:pt x="22685" y="0"/>
                  </a:moveTo>
                  <a:lnTo>
                    <a:pt x="9356046" y="0"/>
                  </a:lnTo>
                  <a:cubicBezTo>
                    <a:pt x="9368667" y="0"/>
                    <a:pt x="9378730" y="7620"/>
                    <a:pt x="9378730" y="16891"/>
                  </a:cubicBezTo>
                  <a:lnTo>
                    <a:pt x="9378730" y="1972691"/>
                  </a:lnTo>
                  <a:cubicBezTo>
                    <a:pt x="9378730" y="1982089"/>
                    <a:pt x="9368496" y="1989582"/>
                    <a:pt x="9356046" y="1989582"/>
                  </a:cubicBezTo>
                  <a:lnTo>
                    <a:pt x="22685" y="1989582"/>
                  </a:lnTo>
                  <a:cubicBezTo>
                    <a:pt x="10063" y="1989582"/>
                    <a:pt x="0" y="1981962"/>
                    <a:pt x="0" y="1972691"/>
                  </a:cubicBezTo>
                  <a:lnTo>
                    <a:pt x="0" y="16891"/>
                  </a:lnTo>
                  <a:cubicBezTo>
                    <a:pt x="0" y="7620"/>
                    <a:pt x="10234" y="0"/>
                    <a:pt x="22685" y="0"/>
                  </a:cubicBezTo>
                  <a:moveTo>
                    <a:pt x="22685" y="33909"/>
                  </a:moveTo>
                  <a:lnTo>
                    <a:pt x="22685" y="16891"/>
                  </a:lnTo>
                  <a:lnTo>
                    <a:pt x="45541" y="16891"/>
                  </a:lnTo>
                  <a:lnTo>
                    <a:pt x="45541" y="1972691"/>
                  </a:lnTo>
                  <a:lnTo>
                    <a:pt x="22685" y="1972691"/>
                  </a:lnTo>
                  <a:lnTo>
                    <a:pt x="22685" y="1955800"/>
                  </a:lnTo>
                  <a:lnTo>
                    <a:pt x="9356046" y="1955800"/>
                  </a:lnTo>
                  <a:lnTo>
                    <a:pt x="9356046" y="1972691"/>
                  </a:lnTo>
                  <a:lnTo>
                    <a:pt x="9333360" y="1972691"/>
                  </a:lnTo>
                  <a:lnTo>
                    <a:pt x="9333360" y="16891"/>
                  </a:lnTo>
                  <a:lnTo>
                    <a:pt x="9356046" y="16891"/>
                  </a:lnTo>
                  <a:lnTo>
                    <a:pt x="9356046" y="33909"/>
                  </a:lnTo>
                  <a:lnTo>
                    <a:pt x="22685" y="33909"/>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2" name="TextBox 12"/>
            <p:cNvSpPr txBox="1"/>
            <p:nvPr/>
          </p:nvSpPr>
          <p:spPr>
            <a:xfrm>
              <a:off x="0" y="0"/>
              <a:ext cx="9378844" cy="1989667"/>
            </a:xfrm>
            <a:prstGeom prst="rect">
              <a:avLst/>
            </a:prstGeom>
          </p:spPr>
          <p:txBody>
            <a:bodyPr lIns="50800" tIns="50800" rIns="50800" bIns="50800" rtlCol="0" anchor="ctr"/>
            <a:lstStyle/>
            <a:p>
              <a:pPr algn="ctr">
                <a:lnSpc>
                  <a:spcPts val="4320"/>
                </a:lnSpc>
              </a:pPr>
              <a:r>
                <a:rPr lang="en-US" sz="3600" spc="33">
                  <a:solidFill>
                    <a:srgbClr val="FFFFFF"/>
                  </a:solidFill>
                  <a:latin typeface="Montserrat 1"/>
                  <a:ea typeface="Montserrat 1"/>
                  <a:cs typeface="Montserrat 1"/>
                  <a:sym typeface="Montserrat 1"/>
                </a:rPr>
                <a:t>Please delete this slide before presenting</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8B8334-A485-88B6-CFFD-8A9D1E1F11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B64886-B122-71B5-7B07-C608423BC1C2}"/>
              </a:ext>
            </a:extLst>
          </p:cNvPr>
          <p:cNvSpPr/>
          <p:nvPr/>
        </p:nvSpPr>
        <p:spPr>
          <a:xfrm>
            <a:off x="0" y="9564095"/>
            <a:ext cx="18288000" cy="722905"/>
          </a:xfrm>
          <a:custGeom>
            <a:avLst/>
            <a:gdLst/>
            <a:ahLst/>
            <a:cxnLst/>
            <a:rect l="l" t="t" r="r" b="b"/>
            <a:pathLst>
              <a:path w="18288000" h="722905">
                <a:moveTo>
                  <a:pt x="0" y="0"/>
                </a:moveTo>
                <a:lnTo>
                  <a:pt x="18288000" y="0"/>
                </a:lnTo>
                <a:lnTo>
                  <a:pt x="18288000" y="722905"/>
                </a:lnTo>
                <a:lnTo>
                  <a:pt x="0" y="72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AFF1553-CFB1-FC79-F240-0FF8BEB94372}"/>
              </a:ext>
            </a:extLst>
          </p:cNvPr>
          <p:cNvSpPr/>
          <p:nvPr/>
        </p:nvSpPr>
        <p:spPr>
          <a:xfrm>
            <a:off x="1" y="-142416"/>
            <a:ext cx="18288000" cy="1475607"/>
          </a:xfrm>
          <a:custGeom>
            <a:avLst/>
            <a:gdLst/>
            <a:ahLst/>
            <a:cxnLst/>
            <a:rect l="l" t="t" r="r" b="b"/>
            <a:pathLst>
              <a:path w="18288000" h="1475607">
                <a:moveTo>
                  <a:pt x="0" y="0"/>
                </a:moveTo>
                <a:lnTo>
                  <a:pt x="18288000" y="0"/>
                </a:lnTo>
                <a:lnTo>
                  <a:pt x="18288000" y="1475607"/>
                </a:lnTo>
                <a:lnTo>
                  <a:pt x="0" y="1475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C05E63B-FD2D-5B5B-C233-D6CC6DD9AB50}"/>
              </a:ext>
            </a:extLst>
          </p:cNvPr>
          <p:cNvSpPr txBox="1"/>
          <p:nvPr/>
        </p:nvSpPr>
        <p:spPr>
          <a:xfrm>
            <a:off x="894111" y="1710739"/>
            <a:ext cx="12063463" cy="7720062"/>
          </a:xfrm>
          <a:prstGeom prst="rect">
            <a:avLst/>
          </a:prstGeom>
        </p:spPr>
        <p:txBody>
          <a:bodyPr wrap="square" lIns="0" tIns="0" rIns="0" bIns="0" rtlCol="0" anchor="t">
            <a:spAutoFit/>
          </a:bodyPr>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rPr>
              <a:t>If the audience has access to a device, you could now:</a:t>
            </a:r>
          </a:p>
          <a:p>
            <a:pPr marL="0" marR="0" lvl="0" indent="0" algn="l" defTabSz="914400" rtl="0" eaLnBrk="1" fontAlgn="auto" latinLnBrk="0" hangingPunct="1">
              <a:lnSpc>
                <a:spcPts val="4320"/>
              </a:lnSpc>
              <a:spcBef>
                <a:spcPts val="0"/>
              </a:spcBef>
              <a:spcAft>
                <a:spcPts val="0"/>
              </a:spcAft>
              <a:buClrTx/>
              <a:buSzTx/>
              <a:buFontTx/>
              <a:buNone/>
              <a:tabLst/>
              <a:defRPr/>
            </a:pPr>
            <a:endParaRPr lang="en-US" sz="3600" spc="-8" dirty="0">
              <a:solidFill>
                <a:srgbClr val="000000"/>
              </a:solidFill>
              <a:latin typeface="Montserrat 3" panose="020B0604020202020204" charset="0"/>
              <a:ea typeface="Montserrat 1"/>
              <a:cs typeface="Montserrat 1"/>
              <a:sym typeface="Montserrat 1"/>
            </a:endParaRPr>
          </a:p>
          <a:p>
            <a:pPr marL="571500" marR="0" lvl="0" indent="-571500" algn="l" defTabSz="914400" rtl="0" eaLnBrk="1" fontAlgn="auto" latinLnBrk="0" hangingPunct="1">
              <a:lnSpc>
                <a:spcPts val="4320"/>
              </a:lnSpc>
              <a:spcBef>
                <a:spcPts val="0"/>
              </a:spcBef>
              <a:spcAft>
                <a:spcPts val="0"/>
              </a:spcAft>
              <a:buClrTx/>
              <a:buSzTx/>
              <a:buFont typeface="Arial" panose="020B0604020202020204" pitchFamily="34" charset="0"/>
              <a:buChar char="•"/>
              <a:tabLst/>
              <a:defRPr/>
            </a:pPr>
            <a:r>
              <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rPr>
              <a:t>Play the HTQs Kahoot quiz on the Amazing Apprenticeships website.</a:t>
            </a:r>
          </a:p>
          <a:p>
            <a:pPr marL="571500" marR="0" lvl="0" indent="-571500" algn="l" defTabSz="914400" rtl="0" eaLnBrk="1" fontAlgn="auto" latinLnBrk="0" hangingPunct="1">
              <a:lnSpc>
                <a:spcPts val="4320"/>
              </a:lnSpc>
              <a:spcBef>
                <a:spcPts val="0"/>
              </a:spcBef>
              <a:spcAft>
                <a:spcPts val="0"/>
              </a:spcAft>
              <a:buClrTx/>
              <a:buSzTx/>
              <a:buFont typeface="Arial" panose="020B0604020202020204" pitchFamily="34" charset="0"/>
              <a:buChar char="•"/>
              <a:tabLst/>
              <a:defRPr/>
            </a:pPr>
            <a:endPar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endParaRPr>
          </a:p>
          <a:p>
            <a:pPr marL="571500" marR="0" lvl="0" indent="-571500" algn="l" defTabSz="914400" rtl="0" eaLnBrk="1" fontAlgn="auto" latinLnBrk="0" hangingPunct="1">
              <a:lnSpc>
                <a:spcPts val="4320"/>
              </a:lnSpc>
              <a:spcBef>
                <a:spcPts val="0"/>
              </a:spcBef>
              <a:spcAft>
                <a:spcPts val="0"/>
              </a:spcAft>
              <a:buClrTx/>
              <a:buSzTx/>
              <a:buFont typeface="Arial" panose="020B0604020202020204" pitchFamily="34" charset="0"/>
              <a:buChar char="•"/>
              <a:tabLst/>
              <a:defRPr/>
            </a:pPr>
            <a:r>
              <a:rPr lang="en-US" sz="3600" spc="-8" dirty="0">
                <a:solidFill>
                  <a:srgbClr val="000000"/>
                </a:solidFill>
                <a:latin typeface="Montserrat 3" panose="020B0604020202020204" charset="0"/>
                <a:ea typeface="Montserrat 1"/>
                <a:cs typeface="Montserrat 1"/>
                <a:sym typeface="Montserrat 1"/>
              </a:rPr>
              <a:t>Ask them to take the ‘Is an HTQ right for me?’ quiz, also on the Amazing Apprenticeships website.</a:t>
            </a:r>
          </a:p>
          <a:p>
            <a:pPr marL="571500" marR="0" lvl="0" indent="-571500" algn="l" defTabSz="914400" rtl="0" eaLnBrk="1" fontAlgn="auto" latinLnBrk="0" hangingPunct="1">
              <a:lnSpc>
                <a:spcPts val="4320"/>
              </a:lnSpc>
              <a:spcBef>
                <a:spcPts val="0"/>
              </a:spcBef>
              <a:spcAft>
                <a:spcPts val="0"/>
              </a:spcAft>
              <a:buClrTx/>
              <a:buSzTx/>
              <a:buFont typeface="Arial" panose="020B0604020202020204" pitchFamily="34" charset="0"/>
              <a:buChar char="•"/>
              <a:tabLst/>
              <a:defRPr/>
            </a:pPr>
            <a:endParaRPr lang="en-US" sz="3600" spc="-8" dirty="0">
              <a:solidFill>
                <a:srgbClr val="000000"/>
              </a:solidFill>
              <a:latin typeface="Montserrat 3" panose="020B0604020202020204" charset="0"/>
              <a:ea typeface="Montserrat 1"/>
              <a:cs typeface="Montserrat 1"/>
              <a:sym typeface="Montserrat 1"/>
            </a:endParaRPr>
          </a:p>
          <a:p>
            <a:pPr marR="0" lvl="0" algn="l" defTabSz="914400" rtl="0" eaLnBrk="1" fontAlgn="auto" latinLnBrk="0" hangingPunct="1">
              <a:lnSpc>
                <a:spcPts val="4320"/>
              </a:lnSpc>
              <a:spcBef>
                <a:spcPts val="0"/>
              </a:spcBef>
              <a:spcAft>
                <a:spcPts val="0"/>
              </a:spcAft>
              <a:buClrTx/>
              <a:buSzTx/>
              <a:tabLst/>
              <a:defRPr/>
            </a:pPr>
            <a:r>
              <a:rPr lang="en-US" sz="3600" spc="-8" dirty="0">
                <a:solidFill>
                  <a:srgbClr val="000000"/>
                </a:solidFill>
                <a:latin typeface="Montserrat 3" panose="020B0604020202020204" charset="0"/>
                <a:ea typeface="Montserrat 1"/>
                <a:cs typeface="Montserrat 1"/>
                <a:sym typeface="Montserrat 1"/>
                <a:hlinkClick r:id="rId7"/>
              </a:rPr>
              <a:t>https://amazingapprenticeships.com/htqs/</a:t>
            </a:r>
            <a:r>
              <a:rPr lang="en-US" sz="3600" spc="-8" dirty="0">
                <a:solidFill>
                  <a:srgbClr val="000000"/>
                </a:solidFill>
                <a:latin typeface="Montserrat 3" panose="020B0604020202020204" charset="0"/>
                <a:ea typeface="Montserrat 1"/>
                <a:cs typeface="Montserrat 1"/>
                <a:sym typeface="Montserrat 1"/>
              </a:rPr>
              <a:t> </a:t>
            </a:r>
          </a:p>
          <a:p>
            <a:pPr marL="571500" marR="0" lvl="0" indent="-571500" algn="l" defTabSz="914400" rtl="0" eaLnBrk="1" fontAlgn="auto" latinLnBrk="0" hangingPunct="1">
              <a:lnSpc>
                <a:spcPts val="4320"/>
              </a:lnSpc>
              <a:spcBef>
                <a:spcPts val="0"/>
              </a:spcBef>
              <a:spcAft>
                <a:spcPts val="0"/>
              </a:spcAft>
              <a:buClrTx/>
              <a:buSzTx/>
              <a:buFont typeface="Arial" panose="020B0604020202020204" pitchFamily="34" charset="0"/>
              <a:buChar char="•"/>
              <a:tabLst/>
              <a:defRPr/>
            </a:pPr>
            <a:endPar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endParaRPr>
          </a:p>
          <a:p>
            <a:pPr marR="0" lvl="0" algn="l" defTabSz="914400" rtl="0" eaLnBrk="1" fontAlgn="auto" latinLnBrk="0" hangingPunct="1">
              <a:lnSpc>
                <a:spcPts val="4320"/>
              </a:lnSpc>
              <a:spcBef>
                <a:spcPts val="0"/>
              </a:spcBef>
              <a:spcAft>
                <a:spcPts val="0"/>
              </a:spcAft>
              <a:buClrTx/>
              <a:buSzTx/>
              <a:tabLst/>
              <a:defRPr/>
            </a:pPr>
            <a:endPar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endParaRPr>
          </a:p>
          <a:p>
            <a:pPr marL="0" marR="0" lvl="0" indent="0" algn="l" defTabSz="914400" rtl="0" eaLnBrk="1" fontAlgn="auto" latinLnBrk="0" hangingPunct="1">
              <a:lnSpc>
                <a:spcPts val="4320"/>
              </a:lnSpc>
              <a:spcBef>
                <a:spcPts val="0"/>
              </a:spcBef>
              <a:spcAft>
                <a:spcPts val="0"/>
              </a:spcAft>
              <a:buClrTx/>
              <a:buSzTx/>
              <a:buFontTx/>
              <a:buNone/>
              <a:tabLst/>
              <a:defRPr/>
            </a:pPr>
            <a:endParaRPr kumimoji="0" lang="en-US" sz="3600" b="0" i="0" u="none" strike="noStrike" kern="1200" cap="none" spc="-8" normalizeH="0" baseline="0" noProof="0" dirty="0">
              <a:ln>
                <a:noFill/>
              </a:ln>
              <a:solidFill>
                <a:srgbClr val="000000"/>
              </a:solidFill>
              <a:effectLst/>
              <a:uLnTx/>
              <a:uFillTx/>
              <a:latin typeface="Montserrat 3" panose="020B0604020202020204" charset="0"/>
              <a:ea typeface="Montserrat 1"/>
              <a:cs typeface="Montserrat 1"/>
              <a:sym typeface="Montserrat 1"/>
            </a:endParaRPr>
          </a:p>
        </p:txBody>
      </p:sp>
      <p:grpSp>
        <p:nvGrpSpPr>
          <p:cNvPr id="8" name="Group 8">
            <a:extLst>
              <a:ext uri="{FF2B5EF4-FFF2-40B4-BE49-F238E27FC236}">
                <a16:creationId xmlns:a16="http://schemas.microsoft.com/office/drawing/2014/main" id="{7FE6B544-219E-E89A-B1C0-5450E56E0BFA}"/>
              </a:ext>
            </a:extLst>
          </p:cNvPr>
          <p:cNvGrpSpPr/>
          <p:nvPr/>
        </p:nvGrpSpPr>
        <p:grpSpPr>
          <a:xfrm>
            <a:off x="5923527" y="7905397"/>
            <a:ext cx="7034133" cy="1492250"/>
            <a:chOff x="0" y="0"/>
            <a:chExt cx="9378844" cy="1989667"/>
          </a:xfrm>
        </p:grpSpPr>
        <p:sp>
          <p:nvSpPr>
            <p:cNvPr id="9" name="Freeform 9">
              <a:extLst>
                <a:ext uri="{FF2B5EF4-FFF2-40B4-BE49-F238E27FC236}">
                  <a16:creationId xmlns:a16="http://schemas.microsoft.com/office/drawing/2014/main" id="{D5ECBE6C-47C8-697F-F44D-65EE3C1C15B8}"/>
                </a:ext>
              </a:extLst>
            </p:cNvPr>
            <p:cNvSpPr/>
            <p:nvPr/>
          </p:nvSpPr>
          <p:spPr>
            <a:xfrm>
              <a:off x="22685" y="16891"/>
              <a:ext cx="9333361" cy="1955800"/>
            </a:xfrm>
            <a:custGeom>
              <a:avLst/>
              <a:gdLst/>
              <a:ahLst/>
              <a:cxnLst/>
              <a:rect l="l" t="t" r="r" b="b"/>
              <a:pathLst>
                <a:path w="9333361" h="1955800">
                  <a:moveTo>
                    <a:pt x="0" y="0"/>
                  </a:moveTo>
                  <a:lnTo>
                    <a:pt x="9333361" y="0"/>
                  </a:lnTo>
                  <a:lnTo>
                    <a:pt x="9333361" y="1955800"/>
                  </a:lnTo>
                  <a:lnTo>
                    <a:pt x="0" y="1955800"/>
                  </a:lnTo>
                  <a:close/>
                </a:path>
              </a:pathLst>
            </a:custGeom>
            <a:gradFill rotWithShape="1">
              <a:gsLst>
                <a:gs pos="0">
                  <a:srgbClr val="FFDE59">
                    <a:alpha val="100000"/>
                  </a:srgbClr>
                </a:gs>
                <a:gs pos="100000">
                  <a:srgbClr val="FF914D">
                    <a:alpha val="100000"/>
                  </a:srgbClr>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05533994-E19C-6408-7BC6-31CEA9BBF6E6}"/>
                </a:ext>
              </a:extLst>
            </p:cNvPr>
            <p:cNvSpPr/>
            <p:nvPr/>
          </p:nvSpPr>
          <p:spPr>
            <a:xfrm>
              <a:off x="0" y="0"/>
              <a:ext cx="9378730" cy="1989582"/>
            </a:xfrm>
            <a:custGeom>
              <a:avLst/>
              <a:gdLst/>
              <a:ahLst/>
              <a:cxnLst/>
              <a:rect l="l" t="t" r="r" b="b"/>
              <a:pathLst>
                <a:path w="9378730" h="1989582">
                  <a:moveTo>
                    <a:pt x="22685" y="0"/>
                  </a:moveTo>
                  <a:lnTo>
                    <a:pt x="9356046" y="0"/>
                  </a:lnTo>
                  <a:cubicBezTo>
                    <a:pt x="9368667" y="0"/>
                    <a:pt x="9378730" y="7620"/>
                    <a:pt x="9378730" y="16891"/>
                  </a:cubicBezTo>
                  <a:lnTo>
                    <a:pt x="9378730" y="1972691"/>
                  </a:lnTo>
                  <a:cubicBezTo>
                    <a:pt x="9378730" y="1982089"/>
                    <a:pt x="9368496" y="1989582"/>
                    <a:pt x="9356046" y="1989582"/>
                  </a:cubicBezTo>
                  <a:lnTo>
                    <a:pt x="22685" y="1989582"/>
                  </a:lnTo>
                  <a:cubicBezTo>
                    <a:pt x="10063" y="1989582"/>
                    <a:pt x="0" y="1981962"/>
                    <a:pt x="0" y="1972691"/>
                  </a:cubicBezTo>
                  <a:lnTo>
                    <a:pt x="0" y="16891"/>
                  </a:lnTo>
                  <a:cubicBezTo>
                    <a:pt x="0" y="7620"/>
                    <a:pt x="10234" y="0"/>
                    <a:pt x="22685" y="0"/>
                  </a:cubicBezTo>
                  <a:moveTo>
                    <a:pt x="22685" y="33909"/>
                  </a:moveTo>
                  <a:lnTo>
                    <a:pt x="22685" y="16891"/>
                  </a:lnTo>
                  <a:lnTo>
                    <a:pt x="45541" y="16891"/>
                  </a:lnTo>
                  <a:lnTo>
                    <a:pt x="45541" y="1972691"/>
                  </a:lnTo>
                  <a:lnTo>
                    <a:pt x="22685" y="1972691"/>
                  </a:lnTo>
                  <a:lnTo>
                    <a:pt x="22685" y="1955800"/>
                  </a:lnTo>
                  <a:lnTo>
                    <a:pt x="9356046" y="1955800"/>
                  </a:lnTo>
                  <a:lnTo>
                    <a:pt x="9356046" y="1972691"/>
                  </a:lnTo>
                  <a:lnTo>
                    <a:pt x="9333360" y="1972691"/>
                  </a:lnTo>
                  <a:lnTo>
                    <a:pt x="9333360" y="16891"/>
                  </a:lnTo>
                  <a:lnTo>
                    <a:pt x="9356046" y="16891"/>
                  </a:lnTo>
                  <a:lnTo>
                    <a:pt x="9356046" y="33909"/>
                  </a:lnTo>
                  <a:lnTo>
                    <a:pt x="22685" y="33909"/>
                  </a:lnTo>
                  <a:close/>
                </a:path>
              </a:pathLst>
            </a:custGeom>
            <a:gradFill rotWithShape="1">
              <a:gsLst>
                <a:gs pos="0">
                  <a:srgbClr val="FFDE59">
                    <a:alpha val="100000"/>
                  </a:srgbClr>
                </a:gs>
                <a:gs pos="100000">
                  <a:srgbClr val="FF914D">
                    <a:alpha val="100000"/>
                  </a:srgbClr>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B5B2EF22-7758-95E7-E08F-CAF2F97B160C}"/>
                </a:ext>
              </a:extLst>
            </p:cNvPr>
            <p:cNvSpPr txBox="1"/>
            <p:nvPr/>
          </p:nvSpPr>
          <p:spPr>
            <a:xfrm>
              <a:off x="0" y="0"/>
              <a:ext cx="9378844" cy="1989667"/>
            </a:xfrm>
            <a:prstGeom prst="rect">
              <a:avLst/>
            </a:prstGeom>
          </p:spPr>
          <p:txBody>
            <a:bodyPr lIns="50800" tIns="50800" rIns="50800" bIns="50800" rtlCol="0" anchor="ctr"/>
            <a:lstStyle/>
            <a:p>
              <a:pPr marL="0" marR="0" lvl="0" indent="0" algn="ctr" defTabSz="914400" rtl="0" eaLnBrk="1" fontAlgn="auto" latinLnBrk="0" hangingPunct="1">
                <a:lnSpc>
                  <a:spcPts val="4320"/>
                </a:lnSpc>
                <a:spcBef>
                  <a:spcPts val="0"/>
                </a:spcBef>
                <a:spcAft>
                  <a:spcPts val="0"/>
                </a:spcAft>
                <a:buClrTx/>
                <a:buSzTx/>
                <a:buFontTx/>
                <a:buNone/>
                <a:tabLst/>
                <a:defRPr/>
              </a:pPr>
              <a:r>
                <a:rPr kumimoji="0" lang="en-US" sz="3600" b="0" i="0" u="none" strike="noStrike" kern="1200" cap="none" spc="33" normalizeH="0" baseline="0" noProof="0" dirty="0">
                  <a:ln>
                    <a:noFill/>
                  </a:ln>
                  <a:solidFill>
                    <a:srgbClr val="FFFFFF"/>
                  </a:solidFill>
                  <a:effectLst/>
                  <a:uLnTx/>
                  <a:uFillTx/>
                  <a:latin typeface="Montserrat 1"/>
                  <a:ea typeface="Montserrat 1"/>
                  <a:cs typeface="Montserrat 1"/>
                  <a:sym typeface="Montserrat 1"/>
                </a:rPr>
                <a:t>Please delete this slide before presenting</a:t>
              </a:r>
            </a:p>
          </p:txBody>
        </p:sp>
      </p:grpSp>
      <p:sp>
        <p:nvSpPr>
          <p:cNvPr id="12" name="TextBox 12">
            <a:extLst>
              <a:ext uri="{FF2B5EF4-FFF2-40B4-BE49-F238E27FC236}">
                <a16:creationId xmlns:a16="http://schemas.microsoft.com/office/drawing/2014/main" id="{DF4F59D4-F34F-799B-E38E-E6AC4E89F7B1}"/>
              </a:ext>
            </a:extLst>
          </p:cNvPr>
          <p:cNvSpPr txBox="1"/>
          <p:nvPr/>
        </p:nvSpPr>
        <p:spPr>
          <a:xfrm>
            <a:off x="472440" y="235133"/>
            <a:ext cx="8968154" cy="714375"/>
          </a:xfrm>
          <a:prstGeom prst="rect">
            <a:avLst/>
          </a:prstGeom>
        </p:spPr>
        <p:txBody>
          <a:bodyPr lIns="0" tIns="0" rIns="0" bIns="0" rtlCol="0" anchor="t">
            <a:spAutoFit/>
          </a:bodyPr>
          <a:lstStyle/>
          <a:p>
            <a:pPr marL="0" marR="0" lvl="0" indent="0" algn="l" defTabSz="914400" rtl="0" eaLnBrk="1" fontAlgn="auto" latinLnBrk="0" hangingPunct="1">
              <a:lnSpc>
                <a:spcPts val="5759"/>
              </a:lnSpc>
              <a:spcBef>
                <a:spcPts val="0"/>
              </a:spcBef>
              <a:spcAft>
                <a:spcPts val="0"/>
              </a:spcAft>
              <a:buClrTx/>
              <a:buSzTx/>
              <a:buFontTx/>
              <a:buNone/>
              <a:tabLst/>
              <a:defRPr/>
            </a:pPr>
            <a:r>
              <a:rPr kumimoji="0" lang="en-US" sz="4800" b="0" i="0" u="none" strike="noStrike" kern="1200" cap="none" spc="-10" normalizeH="0" baseline="0" noProof="0" dirty="0">
                <a:ln>
                  <a:noFill/>
                </a:ln>
                <a:solidFill>
                  <a:srgbClr val="000000"/>
                </a:solidFill>
                <a:effectLst/>
                <a:uLnTx/>
                <a:uFillTx/>
                <a:latin typeface="Montserrat 2"/>
                <a:ea typeface="Montserrat 2"/>
                <a:cs typeface="Montserrat 2"/>
                <a:sym typeface="Montserrat 2"/>
              </a:rPr>
              <a:t>Notes to the presenter</a:t>
            </a:r>
          </a:p>
        </p:txBody>
      </p:sp>
      <p:sp>
        <p:nvSpPr>
          <p:cNvPr id="13" name="TextBox 12">
            <a:extLst>
              <a:ext uri="{FF2B5EF4-FFF2-40B4-BE49-F238E27FC236}">
                <a16:creationId xmlns:a16="http://schemas.microsoft.com/office/drawing/2014/main" id="{1F94C71D-9BE5-02F8-24D4-DBFC20DD3977}"/>
              </a:ext>
            </a:extLst>
          </p:cNvPr>
          <p:cNvSpPr txBox="1"/>
          <p:nvPr/>
        </p:nvSpPr>
        <p:spPr>
          <a:xfrm>
            <a:off x="13487400" y="2932139"/>
            <a:ext cx="4038600" cy="1754326"/>
          </a:xfrm>
          <a:prstGeom prst="rect">
            <a:avLst/>
          </a:prstGeom>
          <a:noFill/>
          <a:ln>
            <a:solidFill>
              <a:schemeClr val="tx1"/>
            </a:solidFill>
          </a:ln>
        </p:spPr>
        <p:txBody>
          <a:bodyPr wrap="square" rtlCol="0">
            <a:spAutoFit/>
          </a:bodyPr>
          <a:lstStyle/>
          <a:p>
            <a:pPr algn="ctr"/>
            <a:endParaRPr lang="en-GB" dirty="0"/>
          </a:p>
          <a:p>
            <a:pPr algn="ctr"/>
            <a:endParaRPr lang="en-GB" dirty="0"/>
          </a:p>
          <a:p>
            <a:pPr algn="ctr"/>
            <a:r>
              <a:rPr lang="en-GB" dirty="0"/>
              <a:t>Kahoot quiz image</a:t>
            </a:r>
          </a:p>
          <a:p>
            <a:pPr algn="ctr"/>
            <a:endParaRPr lang="en-GB" dirty="0"/>
          </a:p>
          <a:p>
            <a:pPr algn="ctr"/>
            <a:endParaRPr lang="en-GB" dirty="0"/>
          </a:p>
          <a:p>
            <a:pPr algn="ctr"/>
            <a:endParaRPr lang="en-GB" dirty="0"/>
          </a:p>
        </p:txBody>
      </p:sp>
      <p:sp>
        <p:nvSpPr>
          <p:cNvPr id="14" name="TextBox 13">
            <a:extLst>
              <a:ext uri="{FF2B5EF4-FFF2-40B4-BE49-F238E27FC236}">
                <a16:creationId xmlns:a16="http://schemas.microsoft.com/office/drawing/2014/main" id="{0E3749CE-FE2B-ACBA-DE22-D226B550C0D6}"/>
              </a:ext>
            </a:extLst>
          </p:cNvPr>
          <p:cNvSpPr txBox="1"/>
          <p:nvPr/>
        </p:nvSpPr>
        <p:spPr>
          <a:xfrm>
            <a:off x="13487400" y="5066408"/>
            <a:ext cx="4038600" cy="1754326"/>
          </a:xfrm>
          <a:prstGeom prst="rect">
            <a:avLst/>
          </a:prstGeom>
          <a:noFill/>
          <a:ln>
            <a:solidFill>
              <a:schemeClr val="tx1"/>
            </a:solidFill>
          </a:ln>
        </p:spPr>
        <p:txBody>
          <a:bodyPr wrap="square" rtlCol="0">
            <a:spAutoFit/>
          </a:bodyPr>
          <a:lstStyle/>
          <a:p>
            <a:pPr algn="ctr"/>
            <a:endParaRPr lang="en-GB" dirty="0"/>
          </a:p>
          <a:p>
            <a:pPr algn="ctr"/>
            <a:endParaRPr lang="en-GB" dirty="0"/>
          </a:p>
          <a:p>
            <a:pPr algn="ctr"/>
            <a:r>
              <a:rPr lang="en-GB" dirty="0"/>
              <a:t>Kahoot quiz image</a:t>
            </a:r>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986727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9564095"/>
            <a:ext cx="18288000" cy="722905"/>
          </a:xfrm>
          <a:custGeom>
            <a:avLst/>
            <a:gdLst/>
            <a:ahLst/>
            <a:cxnLst/>
            <a:rect l="l" t="t" r="r" b="b"/>
            <a:pathLst>
              <a:path w="18288000" h="722905">
                <a:moveTo>
                  <a:pt x="0" y="0"/>
                </a:moveTo>
                <a:lnTo>
                  <a:pt x="18288000" y="0"/>
                </a:lnTo>
                <a:lnTo>
                  <a:pt x="18288000" y="722905"/>
                </a:lnTo>
                <a:lnTo>
                  <a:pt x="0" y="72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0" y="-142416"/>
            <a:ext cx="18454931" cy="1475607"/>
          </a:xfrm>
          <a:custGeom>
            <a:avLst/>
            <a:gdLst/>
            <a:ahLst/>
            <a:cxnLst/>
            <a:rect l="l" t="t" r="r" b="b"/>
            <a:pathLst>
              <a:path w="18454931" h="1475607">
                <a:moveTo>
                  <a:pt x="0" y="0"/>
                </a:moveTo>
                <a:lnTo>
                  <a:pt x="18454931" y="0"/>
                </a:lnTo>
                <a:lnTo>
                  <a:pt x="18454931" y="1475607"/>
                </a:lnTo>
                <a:lnTo>
                  <a:pt x="0" y="1475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5330175" y="1331664"/>
            <a:ext cx="7136709" cy="7566640"/>
          </a:xfrm>
          <a:custGeom>
            <a:avLst/>
            <a:gdLst/>
            <a:ahLst/>
            <a:cxnLst/>
            <a:rect l="l" t="t" r="r" b="b"/>
            <a:pathLst>
              <a:path w="7136709" h="7566640">
                <a:moveTo>
                  <a:pt x="0" y="0"/>
                </a:moveTo>
                <a:lnTo>
                  <a:pt x="7136709" y="0"/>
                </a:lnTo>
                <a:lnTo>
                  <a:pt x="7136709" y="7566640"/>
                </a:lnTo>
                <a:lnTo>
                  <a:pt x="0" y="7566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348740" y="2347711"/>
            <a:ext cx="15590520" cy="4962897"/>
          </a:xfrm>
          <a:prstGeom prst="rect">
            <a:avLst/>
          </a:prstGeom>
        </p:spPr>
        <p:txBody>
          <a:bodyPr lIns="0" tIns="0" rIns="0" bIns="0" rtlCol="0" anchor="t">
            <a:spAutoFit/>
          </a:bodyPr>
          <a:lstStyle/>
          <a:p>
            <a:pPr marL="217170" lvl="1" algn="l">
              <a:lnSpc>
                <a:spcPts val="4320"/>
              </a:lnSpc>
            </a:pPr>
            <a:r>
              <a:rPr lang="en-US" sz="3600" spc="-8" dirty="0">
                <a:solidFill>
                  <a:srgbClr val="000000"/>
                </a:solidFill>
                <a:latin typeface="Montserrat 3" panose="020B0604020202020204" charset="0"/>
                <a:ea typeface="Montserrat 1"/>
                <a:cs typeface="Montserrat 1"/>
                <a:sym typeface="Montserrat 1"/>
              </a:rPr>
              <a:t>Please find out which providers local to you are offering HTQs and complete slide 12. </a:t>
            </a:r>
            <a:r>
              <a:rPr lang="en-US" sz="3600" u="sng" spc="-8" dirty="0">
                <a:solidFill>
                  <a:srgbClr val="E46C0A"/>
                </a:solidFill>
                <a:latin typeface="Montserrat 3" panose="020B0604020202020204" charset="0"/>
                <a:ea typeface="Montserrat 1"/>
                <a:cs typeface="Montserrat 1"/>
                <a:sym typeface="Montserrat 1"/>
                <a:hlinkClick r:id="rId9" tooltip="https://www.gov.uk/government/publications/list-of-higher-technical-qualifications"/>
              </a:rPr>
              <a:t>https://www.gov.uk/government/publications/list-of-higher-technical-qualifications</a:t>
            </a:r>
            <a:r>
              <a:rPr lang="en-US" sz="3600" spc="-8" dirty="0">
                <a:solidFill>
                  <a:srgbClr val="E46C0A"/>
                </a:solidFill>
                <a:latin typeface="Montserrat 3" panose="020B0604020202020204" charset="0"/>
                <a:ea typeface="Montserrat 1"/>
                <a:cs typeface="Montserrat 1"/>
                <a:sym typeface="Montserrat 1"/>
              </a:rPr>
              <a:t> </a:t>
            </a:r>
            <a:r>
              <a:rPr lang="en-US" sz="3600" spc="-8" dirty="0">
                <a:solidFill>
                  <a:srgbClr val="000000"/>
                </a:solidFill>
                <a:latin typeface="Montserrat 3" panose="020B0604020202020204" charset="0"/>
                <a:ea typeface="Montserrat 1"/>
                <a:cs typeface="Montserrat 1"/>
                <a:sym typeface="Montserrat 1"/>
              </a:rPr>
              <a:t> </a:t>
            </a:r>
          </a:p>
          <a:p>
            <a:pPr marL="217170" lvl="1" algn="l">
              <a:lnSpc>
                <a:spcPts val="4320"/>
              </a:lnSpc>
            </a:pPr>
            <a:endParaRPr lang="en-US" sz="3600" spc="-8" dirty="0">
              <a:solidFill>
                <a:srgbClr val="000000"/>
              </a:solidFill>
              <a:latin typeface="Montserrat 3" panose="020B0604020202020204" charset="0"/>
              <a:ea typeface="Montserrat 1"/>
              <a:cs typeface="Montserrat 1"/>
              <a:sym typeface="Montserrat 1"/>
            </a:endParaRPr>
          </a:p>
          <a:p>
            <a:pPr marL="217170" lvl="1" algn="l">
              <a:lnSpc>
                <a:spcPts val="4320"/>
              </a:lnSpc>
            </a:pPr>
            <a:r>
              <a:rPr lang="en-US" sz="3600" spc="-8" dirty="0">
                <a:solidFill>
                  <a:srgbClr val="000000"/>
                </a:solidFill>
                <a:latin typeface="Montserrat 3" panose="020B0604020202020204" charset="0"/>
                <a:ea typeface="Montserrat 1"/>
                <a:cs typeface="Montserrat 1"/>
                <a:sym typeface="Montserrat 1"/>
              </a:rPr>
              <a:t>If you search for HTQ providers and the closest ones are still too far away to be a viable option for this year, it is likely that your local providers will start offering HTQs in the coming years.  </a:t>
            </a:r>
          </a:p>
          <a:p>
            <a:pPr marL="217170" lvl="1" algn="l">
              <a:lnSpc>
                <a:spcPts val="4320"/>
              </a:lnSpc>
            </a:pPr>
            <a:endParaRPr lang="en-US" sz="3600" spc="-8" dirty="0">
              <a:solidFill>
                <a:srgbClr val="000000"/>
              </a:solidFill>
              <a:latin typeface="Montserrat 3" panose="020B0604020202020204" charset="0"/>
              <a:ea typeface="Montserrat 1"/>
              <a:cs typeface="Montserrat 1"/>
              <a:sym typeface="Montserrat 1"/>
            </a:endParaRPr>
          </a:p>
        </p:txBody>
      </p:sp>
      <p:sp>
        <p:nvSpPr>
          <p:cNvPr id="8" name="TextBox 8"/>
          <p:cNvSpPr txBox="1"/>
          <p:nvPr/>
        </p:nvSpPr>
        <p:spPr>
          <a:xfrm>
            <a:off x="472440" y="235133"/>
            <a:ext cx="8968154" cy="714375"/>
          </a:xfrm>
          <a:prstGeom prst="rect">
            <a:avLst/>
          </a:prstGeom>
        </p:spPr>
        <p:txBody>
          <a:bodyPr lIns="0" tIns="0" rIns="0" bIns="0" rtlCol="0" anchor="t">
            <a:spAutoFit/>
          </a:bodyPr>
          <a:lstStyle/>
          <a:p>
            <a:pPr algn="l">
              <a:lnSpc>
                <a:spcPts val="5759"/>
              </a:lnSpc>
            </a:pPr>
            <a:r>
              <a:rPr lang="en-US" sz="4800" spc="-10">
                <a:solidFill>
                  <a:srgbClr val="000000"/>
                </a:solidFill>
                <a:latin typeface="Montserrat 2"/>
                <a:ea typeface="Montserrat 2"/>
                <a:cs typeface="Montserrat 2"/>
                <a:sym typeface="Montserrat 2"/>
              </a:rPr>
              <a:t>Notes to the presenter 3/3</a:t>
            </a:r>
          </a:p>
        </p:txBody>
      </p:sp>
      <p:grpSp>
        <p:nvGrpSpPr>
          <p:cNvPr id="9" name="Group 9"/>
          <p:cNvGrpSpPr/>
          <p:nvPr/>
        </p:nvGrpSpPr>
        <p:grpSpPr>
          <a:xfrm>
            <a:off x="5923527" y="7738950"/>
            <a:ext cx="7034133" cy="1492250"/>
            <a:chOff x="0" y="0"/>
            <a:chExt cx="9378844" cy="1989667"/>
          </a:xfrm>
        </p:grpSpPr>
        <p:sp>
          <p:nvSpPr>
            <p:cNvPr id="10" name="Freeform 10"/>
            <p:cNvSpPr/>
            <p:nvPr/>
          </p:nvSpPr>
          <p:spPr>
            <a:xfrm>
              <a:off x="22685" y="16891"/>
              <a:ext cx="9333361" cy="1955800"/>
            </a:xfrm>
            <a:custGeom>
              <a:avLst/>
              <a:gdLst/>
              <a:ahLst/>
              <a:cxnLst/>
              <a:rect l="l" t="t" r="r" b="b"/>
              <a:pathLst>
                <a:path w="9333361" h="1955800">
                  <a:moveTo>
                    <a:pt x="0" y="0"/>
                  </a:moveTo>
                  <a:lnTo>
                    <a:pt x="9333361" y="0"/>
                  </a:lnTo>
                  <a:lnTo>
                    <a:pt x="9333361" y="1955800"/>
                  </a:lnTo>
                  <a:lnTo>
                    <a:pt x="0" y="1955800"/>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1" name="Freeform 11"/>
            <p:cNvSpPr/>
            <p:nvPr/>
          </p:nvSpPr>
          <p:spPr>
            <a:xfrm>
              <a:off x="0" y="0"/>
              <a:ext cx="9378730" cy="1989582"/>
            </a:xfrm>
            <a:custGeom>
              <a:avLst/>
              <a:gdLst/>
              <a:ahLst/>
              <a:cxnLst/>
              <a:rect l="l" t="t" r="r" b="b"/>
              <a:pathLst>
                <a:path w="9378730" h="1989582">
                  <a:moveTo>
                    <a:pt x="22685" y="0"/>
                  </a:moveTo>
                  <a:lnTo>
                    <a:pt x="9356046" y="0"/>
                  </a:lnTo>
                  <a:cubicBezTo>
                    <a:pt x="9368667" y="0"/>
                    <a:pt x="9378730" y="7620"/>
                    <a:pt x="9378730" y="16891"/>
                  </a:cubicBezTo>
                  <a:lnTo>
                    <a:pt x="9378730" y="1972691"/>
                  </a:lnTo>
                  <a:cubicBezTo>
                    <a:pt x="9378730" y="1982089"/>
                    <a:pt x="9368496" y="1989582"/>
                    <a:pt x="9356046" y="1989582"/>
                  </a:cubicBezTo>
                  <a:lnTo>
                    <a:pt x="22685" y="1989582"/>
                  </a:lnTo>
                  <a:cubicBezTo>
                    <a:pt x="10063" y="1989582"/>
                    <a:pt x="0" y="1981962"/>
                    <a:pt x="0" y="1972691"/>
                  </a:cubicBezTo>
                  <a:lnTo>
                    <a:pt x="0" y="16891"/>
                  </a:lnTo>
                  <a:cubicBezTo>
                    <a:pt x="0" y="7620"/>
                    <a:pt x="10234" y="0"/>
                    <a:pt x="22685" y="0"/>
                  </a:cubicBezTo>
                  <a:moveTo>
                    <a:pt x="22685" y="33909"/>
                  </a:moveTo>
                  <a:lnTo>
                    <a:pt x="22685" y="16891"/>
                  </a:lnTo>
                  <a:lnTo>
                    <a:pt x="45541" y="16891"/>
                  </a:lnTo>
                  <a:lnTo>
                    <a:pt x="45541" y="1972691"/>
                  </a:lnTo>
                  <a:lnTo>
                    <a:pt x="22685" y="1972691"/>
                  </a:lnTo>
                  <a:lnTo>
                    <a:pt x="22685" y="1955800"/>
                  </a:lnTo>
                  <a:lnTo>
                    <a:pt x="9356046" y="1955800"/>
                  </a:lnTo>
                  <a:lnTo>
                    <a:pt x="9356046" y="1972691"/>
                  </a:lnTo>
                  <a:lnTo>
                    <a:pt x="9333360" y="1972691"/>
                  </a:lnTo>
                  <a:lnTo>
                    <a:pt x="9333360" y="16891"/>
                  </a:lnTo>
                  <a:lnTo>
                    <a:pt x="9356046" y="16891"/>
                  </a:lnTo>
                  <a:lnTo>
                    <a:pt x="9356046" y="33909"/>
                  </a:lnTo>
                  <a:lnTo>
                    <a:pt x="22685" y="33909"/>
                  </a:lnTo>
                  <a:close/>
                </a:path>
              </a:pathLst>
            </a:custGeom>
            <a:gradFill rotWithShape="1">
              <a:gsLst>
                <a:gs pos="0">
                  <a:srgbClr val="FFDE59">
                    <a:alpha val="100000"/>
                  </a:srgbClr>
                </a:gs>
                <a:gs pos="100000">
                  <a:srgbClr val="FF914D">
                    <a:alpha val="100000"/>
                  </a:srgbClr>
                </a:gs>
              </a:gsLst>
              <a:lin ang="0"/>
            </a:gradFill>
          </p:spPr>
          <p:txBody>
            <a:bodyPr/>
            <a:lstStyle/>
            <a:p>
              <a:endParaRPr lang="en-GB"/>
            </a:p>
          </p:txBody>
        </p:sp>
        <p:sp>
          <p:nvSpPr>
            <p:cNvPr id="12" name="TextBox 12"/>
            <p:cNvSpPr txBox="1"/>
            <p:nvPr/>
          </p:nvSpPr>
          <p:spPr>
            <a:xfrm>
              <a:off x="0" y="0"/>
              <a:ext cx="9378844" cy="1989667"/>
            </a:xfrm>
            <a:prstGeom prst="rect">
              <a:avLst/>
            </a:prstGeom>
          </p:spPr>
          <p:txBody>
            <a:bodyPr lIns="50800" tIns="50800" rIns="50800" bIns="50800" rtlCol="0" anchor="ctr"/>
            <a:lstStyle/>
            <a:p>
              <a:pPr algn="ctr">
                <a:lnSpc>
                  <a:spcPts val="4320"/>
                </a:lnSpc>
              </a:pPr>
              <a:r>
                <a:rPr lang="en-US" sz="3600" spc="33" dirty="0">
                  <a:solidFill>
                    <a:srgbClr val="FFFFFF"/>
                  </a:solidFill>
                  <a:latin typeface="Montserrat 1"/>
                  <a:ea typeface="Montserrat 1"/>
                  <a:cs typeface="Montserrat 1"/>
                  <a:sym typeface="Montserrat 1"/>
                </a:rPr>
                <a:t>Please delete this slide before presenting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black sign with a gear&#10;&#10;Description automatically generated">
            <a:extLst>
              <a:ext uri="{FF2B5EF4-FFF2-40B4-BE49-F238E27FC236}">
                <a16:creationId xmlns:a16="http://schemas.microsoft.com/office/drawing/2014/main" id="{38DE09A4-AAB2-44B5-C931-C92EF631F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802208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group of people&#10;&#10;Description automatically generated">
            <a:extLst>
              <a:ext uri="{FF2B5EF4-FFF2-40B4-BE49-F238E27FC236}">
                <a16:creationId xmlns:a16="http://schemas.microsoft.com/office/drawing/2014/main" id="{73120AA8-137E-8146-91A4-8F472BFF80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1336" y="0"/>
            <a:ext cx="18285714" cy="10285714"/>
          </a:xfrm>
          <a:prstGeom prst="rect">
            <a:avLst/>
          </a:prstGeom>
        </p:spPr>
      </p:pic>
    </p:spTree>
    <p:extLst>
      <p:ext uri="{BB962C8B-B14F-4D97-AF65-F5344CB8AC3E}">
        <p14:creationId xmlns:p14="http://schemas.microsoft.com/office/powerpoint/2010/main" val="3365172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ack logo with black text&#10;&#10;Description automatically generated">
            <a:extLst>
              <a:ext uri="{FF2B5EF4-FFF2-40B4-BE49-F238E27FC236}">
                <a16:creationId xmlns:a16="http://schemas.microsoft.com/office/drawing/2014/main" id="{68A78A6C-981A-DF47-B36A-7987C43A829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1395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0175" y="1331664"/>
            <a:ext cx="7136709" cy="7566640"/>
          </a:xfrm>
          <a:custGeom>
            <a:avLst/>
            <a:gdLst/>
            <a:ahLst/>
            <a:cxnLst/>
            <a:rect l="l" t="t" r="r" b="b"/>
            <a:pathLst>
              <a:path w="7136709" h="7566640">
                <a:moveTo>
                  <a:pt x="0" y="0"/>
                </a:moveTo>
                <a:lnTo>
                  <a:pt x="7136709" y="0"/>
                </a:lnTo>
                <a:lnTo>
                  <a:pt x="7136709" y="7566640"/>
                </a:lnTo>
                <a:lnTo>
                  <a:pt x="0" y="7566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6" name="Online Media 5" title="Higher Technical Qualifications">
            <a:hlinkClick r:id="" action="ppaction://media"/>
            <a:extLst>
              <a:ext uri="{FF2B5EF4-FFF2-40B4-BE49-F238E27FC236}">
                <a16:creationId xmlns:a16="http://schemas.microsoft.com/office/drawing/2014/main" id="{1DD0A217-4193-60C1-E81A-30BFC6C9401E}"/>
              </a:ext>
            </a:extLst>
          </p:cNvPr>
          <p:cNvPicPr>
            <a:picLocks noRot="1" noChangeAspect="1"/>
          </p:cNvPicPr>
          <p:nvPr>
            <a:videoFile r:link="rId1"/>
          </p:nvPr>
        </p:nvPicPr>
        <p:blipFill>
          <a:blip r:embed="rId6"/>
          <a:stretch>
            <a:fillRect/>
          </a:stretch>
        </p:blipFill>
        <p:spPr>
          <a:xfrm>
            <a:off x="461409" y="342900"/>
            <a:ext cx="17365182" cy="960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9973" y="1534006"/>
            <a:ext cx="17389065" cy="4371494"/>
            <a:chOff x="0" y="0"/>
            <a:chExt cx="5064150" cy="1298593"/>
          </a:xfrm>
          <a:solidFill>
            <a:srgbClr val="FEE4B3"/>
          </a:solidFill>
        </p:grpSpPr>
        <p:sp>
          <p:nvSpPr>
            <p:cNvPr id="6" name="Freeform 6"/>
            <p:cNvSpPr/>
            <p:nvPr/>
          </p:nvSpPr>
          <p:spPr>
            <a:xfrm>
              <a:off x="0" y="0"/>
              <a:ext cx="5064150" cy="1298593"/>
            </a:xfrm>
            <a:custGeom>
              <a:avLst/>
              <a:gdLst/>
              <a:ahLst/>
              <a:cxnLst/>
              <a:rect l="l" t="t" r="r" b="b"/>
              <a:pathLst>
                <a:path w="5064150" h="1298593">
                  <a:moveTo>
                    <a:pt x="44522" y="0"/>
                  </a:moveTo>
                  <a:lnTo>
                    <a:pt x="5019628" y="0"/>
                  </a:lnTo>
                  <a:cubicBezTo>
                    <a:pt x="5031436" y="0"/>
                    <a:pt x="5042760" y="4691"/>
                    <a:pt x="5051110" y="13040"/>
                  </a:cubicBezTo>
                  <a:cubicBezTo>
                    <a:pt x="5059459" y="21390"/>
                    <a:pt x="5064150" y="32714"/>
                    <a:pt x="5064150" y="44522"/>
                  </a:cubicBezTo>
                  <a:lnTo>
                    <a:pt x="5064150" y="1254072"/>
                  </a:lnTo>
                  <a:cubicBezTo>
                    <a:pt x="5064150" y="1265879"/>
                    <a:pt x="5059459" y="1277204"/>
                    <a:pt x="5051110" y="1285553"/>
                  </a:cubicBezTo>
                  <a:cubicBezTo>
                    <a:pt x="5042760" y="1293903"/>
                    <a:pt x="5031436" y="1298593"/>
                    <a:pt x="5019628" y="1298593"/>
                  </a:cubicBezTo>
                  <a:lnTo>
                    <a:pt x="44522" y="1298593"/>
                  </a:lnTo>
                  <a:cubicBezTo>
                    <a:pt x="32714" y="1298593"/>
                    <a:pt x="21390" y="1293903"/>
                    <a:pt x="13040" y="1285553"/>
                  </a:cubicBezTo>
                  <a:cubicBezTo>
                    <a:pt x="4691" y="1277204"/>
                    <a:pt x="0" y="1265879"/>
                    <a:pt x="0" y="1254072"/>
                  </a:cubicBezTo>
                  <a:lnTo>
                    <a:pt x="0" y="44522"/>
                  </a:lnTo>
                  <a:cubicBezTo>
                    <a:pt x="0" y="32714"/>
                    <a:pt x="4691" y="21390"/>
                    <a:pt x="13040" y="13040"/>
                  </a:cubicBezTo>
                  <a:cubicBezTo>
                    <a:pt x="21390" y="4691"/>
                    <a:pt x="32714" y="0"/>
                    <a:pt x="44522" y="0"/>
                  </a:cubicBezTo>
                  <a:close/>
                </a:path>
              </a:pathLst>
            </a:custGeom>
            <a:grpFill/>
          </p:spPr>
          <p:txBody>
            <a:bodyPr/>
            <a:lstStyle/>
            <a:p>
              <a:endParaRPr lang="en-GB"/>
            </a:p>
          </p:txBody>
        </p:sp>
        <p:sp>
          <p:nvSpPr>
            <p:cNvPr id="7" name="TextBox 7"/>
            <p:cNvSpPr txBox="1"/>
            <p:nvPr/>
          </p:nvSpPr>
          <p:spPr>
            <a:xfrm>
              <a:off x="0" y="-38100"/>
              <a:ext cx="5064150" cy="1336693"/>
            </a:xfrm>
            <a:prstGeom prst="rect">
              <a:avLst/>
            </a:prstGeom>
            <a:grpFill/>
          </p:spPr>
          <p:txBody>
            <a:bodyPr lIns="50800" tIns="50800" rIns="50800" bIns="50800" rtlCol="0" anchor="ctr"/>
            <a:lstStyle/>
            <a:p>
              <a:pPr algn="ctr">
                <a:lnSpc>
                  <a:spcPts val="2659"/>
                </a:lnSpc>
              </a:pPr>
              <a:endParaRPr/>
            </a:p>
          </p:txBody>
        </p:sp>
      </p:grpSp>
      <p:sp>
        <p:nvSpPr>
          <p:cNvPr id="8" name="TextBox 8"/>
          <p:cNvSpPr txBox="1"/>
          <p:nvPr/>
        </p:nvSpPr>
        <p:spPr>
          <a:xfrm>
            <a:off x="9154505" y="2338068"/>
            <a:ext cx="9180804" cy="3511346"/>
          </a:xfrm>
          <a:prstGeom prst="rect">
            <a:avLst/>
          </a:prstGeom>
        </p:spPr>
        <p:txBody>
          <a:bodyPr lIns="0" tIns="0" rIns="0" bIns="0" rtlCol="0" anchor="t">
            <a:spAutoFit/>
          </a:bodyPr>
          <a:lstStyle/>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Business &amp; Administration</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Construction &amp; the Built Environment</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Digital</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Education &amp; Early Years</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Engineering &amp; Manufacturing</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Health &amp; Science</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Legal, Finance &amp; Accounting</a:t>
            </a:r>
          </a:p>
        </p:txBody>
      </p:sp>
      <p:sp>
        <p:nvSpPr>
          <p:cNvPr id="10" name="Freeform 10"/>
          <p:cNvSpPr/>
          <p:nvPr/>
        </p:nvSpPr>
        <p:spPr>
          <a:xfrm>
            <a:off x="2012584" y="4248341"/>
            <a:ext cx="1287220" cy="1287220"/>
          </a:xfrm>
          <a:custGeom>
            <a:avLst/>
            <a:gdLst/>
            <a:ahLst/>
            <a:cxnLst/>
            <a:rect l="l" t="t" r="r" b="b"/>
            <a:pathLst>
              <a:path w="1287220" h="1287220">
                <a:moveTo>
                  <a:pt x="0" y="0"/>
                </a:moveTo>
                <a:lnTo>
                  <a:pt x="1287221" y="0"/>
                </a:lnTo>
                <a:lnTo>
                  <a:pt x="1287221" y="1287220"/>
                </a:lnTo>
                <a:lnTo>
                  <a:pt x="0" y="1287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3295338" y="2741857"/>
            <a:ext cx="1623892" cy="1623892"/>
          </a:xfrm>
          <a:custGeom>
            <a:avLst/>
            <a:gdLst/>
            <a:ahLst/>
            <a:cxnLst/>
            <a:rect l="l" t="t" r="r" b="b"/>
            <a:pathLst>
              <a:path w="1623892" h="1623892">
                <a:moveTo>
                  <a:pt x="0" y="0"/>
                </a:moveTo>
                <a:lnTo>
                  <a:pt x="1623893" y="0"/>
                </a:lnTo>
                <a:lnTo>
                  <a:pt x="1623893" y="1623892"/>
                </a:lnTo>
                <a:lnTo>
                  <a:pt x="0" y="1623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1194189" y="2013734"/>
            <a:ext cx="1742784" cy="1742784"/>
          </a:xfrm>
          <a:custGeom>
            <a:avLst/>
            <a:gdLst/>
            <a:ahLst/>
            <a:cxnLst/>
            <a:rect l="l" t="t" r="r" b="b"/>
            <a:pathLst>
              <a:path w="1742784" h="1742784">
                <a:moveTo>
                  <a:pt x="0" y="0"/>
                </a:moveTo>
                <a:lnTo>
                  <a:pt x="1742784" y="0"/>
                </a:lnTo>
                <a:lnTo>
                  <a:pt x="1742784" y="1742785"/>
                </a:lnTo>
                <a:lnTo>
                  <a:pt x="0" y="17427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2"/>
          <p:cNvSpPr/>
          <p:nvPr/>
        </p:nvSpPr>
        <p:spPr>
          <a:xfrm>
            <a:off x="3716620" y="4861027"/>
            <a:ext cx="943680" cy="943680"/>
          </a:xfrm>
          <a:custGeom>
            <a:avLst/>
            <a:gdLst/>
            <a:ahLst/>
            <a:cxnLst/>
            <a:rect l="l" t="t" r="r" b="b"/>
            <a:pathLst>
              <a:path w="943680" h="943680">
                <a:moveTo>
                  <a:pt x="0" y="0"/>
                </a:moveTo>
                <a:lnTo>
                  <a:pt x="943680" y="0"/>
                </a:lnTo>
                <a:lnTo>
                  <a:pt x="943680" y="943680"/>
                </a:lnTo>
                <a:lnTo>
                  <a:pt x="0" y="943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Freeform 26"/>
          <p:cNvSpPr/>
          <p:nvPr/>
        </p:nvSpPr>
        <p:spPr>
          <a:xfrm>
            <a:off x="5285182" y="2794774"/>
            <a:ext cx="943680" cy="943680"/>
          </a:xfrm>
          <a:custGeom>
            <a:avLst/>
            <a:gdLst/>
            <a:ahLst/>
            <a:cxnLst/>
            <a:rect l="l" t="t" r="r" b="b"/>
            <a:pathLst>
              <a:path w="943680" h="943680">
                <a:moveTo>
                  <a:pt x="0" y="0"/>
                </a:moveTo>
                <a:lnTo>
                  <a:pt x="943680" y="0"/>
                </a:lnTo>
                <a:lnTo>
                  <a:pt x="943680" y="943681"/>
                </a:lnTo>
                <a:lnTo>
                  <a:pt x="0" y="943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5" name="Group 74">
            <a:extLst>
              <a:ext uri="{FF2B5EF4-FFF2-40B4-BE49-F238E27FC236}">
                <a16:creationId xmlns:a16="http://schemas.microsoft.com/office/drawing/2014/main" id="{BBD2AD3D-2058-C302-B6A9-E56208799D89}"/>
              </a:ext>
            </a:extLst>
          </p:cNvPr>
          <p:cNvGrpSpPr/>
          <p:nvPr/>
        </p:nvGrpSpPr>
        <p:grpSpPr>
          <a:xfrm>
            <a:off x="1055931" y="1778689"/>
            <a:ext cx="6544599" cy="4072796"/>
            <a:chOff x="1053031" y="1830908"/>
            <a:chExt cx="6544599" cy="4072796"/>
          </a:xfrm>
        </p:grpSpPr>
        <p:sp>
          <p:nvSpPr>
            <p:cNvPr id="9" name="Freeform 9"/>
            <p:cNvSpPr/>
            <p:nvPr/>
          </p:nvSpPr>
          <p:spPr>
            <a:xfrm>
              <a:off x="1908325" y="4113306"/>
              <a:ext cx="1557291" cy="1557291"/>
            </a:xfrm>
            <a:custGeom>
              <a:avLst/>
              <a:gdLst/>
              <a:ahLst/>
              <a:cxnLst/>
              <a:rect l="l" t="t" r="r" b="b"/>
              <a:pathLst>
                <a:path w="1557291" h="1557291">
                  <a:moveTo>
                    <a:pt x="0" y="0"/>
                  </a:moveTo>
                  <a:lnTo>
                    <a:pt x="1557291" y="0"/>
                  </a:lnTo>
                  <a:lnTo>
                    <a:pt x="1557291" y="1557291"/>
                  </a:lnTo>
                  <a:lnTo>
                    <a:pt x="0" y="1557291"/>
                  </a:lnTo>
                  <a:lnTo>
                    <a:pt x="0" y="0"/>
                  </a:lnTo>
                  <a:close/>
                </a:path>
              </a:pathLst>
            </a:custGeom>
            <a:blipFill>
              <a:blip r:embed="rId5"/>
              <a:stretch>
                <a:fillRect/>
              </a:stretch>
            </a:blipFill>
          </p:spPr>
          <p:txBody>
            <a:bodyPr/>
            <a:lstStyle/>
            <a:p>
              <a:endParaRPr lang="en-GB"/>
            </a:p>
          </p:txBody>
        </p:sp>
        <p:grpSp>
          <p:nvGrpSpPr>
            <p:cNvPr id="11" name="Group 11"/>
            <p:cNvGrpSpPr/>
            <p:nvPr/>
          </p:nvGrpSpPr>
          <p:grpSpPr>
            <a:xfrm>
              <a:off x="2074785" y="4300130"/>
              <a:ext cx="1224370" cy="1224370"/>
              <a:chOff x="0" y="0"/>
              <a:chExt cx="6214732" cy="6214732"/>
            </a:xfrm>
          </p:grpSpPr>
          <p:sp>
            <p:nvSpPr>
              <p:cNvPr id="12" name="Freeform 12"/>
              <p:cNvSpPr/>
              <p:nvPr/>
            </p:nvSpPr>
            <p:spPr>
              <a:xfrm>
                <a:off x="0" y="0"/>
                <a:ext cx="6214732" cy="6214733"/>
              </a:xfrm>
              <a:custGeom>
                <a:avLst/>
                <a:gdLst/>
                <a:ahLst/>
                <a:cxnLst/>
                <a:rect l="l" t="t" r="r" b="b"/>
                <a:pathLst>
                  <a:path w="6214732" h="6214733">
                    <a:moveTo>
                      <a:pt x="6214732" y="3107404"/>
                    </a:moveTo>
                    <a:cubicBezTo>
                      <a:pt x="6214732" y="4823485"/>
                      <a:pt x="4823490" y="6214733"/>
                      <a:pt x="3107366" y="6214733"/>
                    </a:cubicBezTo>
                    <a:cubicBezTo>
                      <a:pt x="1391218" y="6214733"/>
                      <a:pt x="0" y="4823485"/>
                      <a:pt x="0" y="3107404"/>
                    </a:cubicBezTo>
                    <a:cubicBezTo>
                      <a:pt x="0" y="1391236"/>
                      <a:pt x="1391218" y="0"/>
                      <a:pt x="3107366" y="0"/>
                    </a:cubicBezTo>
                    <a:cubicBezTo>
                      <a:pt x="4823515" y="0"/>
                      <a:pt x="6214732" y="1391236"/>
                      <a:pt x="6214732" y="3107404"/>
                    </a:cubicBezTo>
                    <a:close/>
                  </a:path>
                </a:pathLst>
              </a:custGeom>
              <a:blipFill>
                <a:blip r:embed="rId6"/>
                <a:stretch>
                  <a:fillRect l="-25901" r="-25901"/>
                </a:stretch>
              </a:blipFill>
            </p:spPr>
            <p:txBody>
              <a:bodyPr/>
              <a:lstStyle/>
              <a:p>
                <a:endParaRPr lang="en-GB"/>
              </a:p>
            </p:txBody>
          </p:sp>
        </p:grpSp>
        <p:sp>
          <p:nvSpPr>
            <p:cNvPr id="13" name="Freeform 13"/>
            <p:cNvSpPr/>
            <p:nvPr/>
          </p:nvSpPr>
          <p:spPr>
            <a:xfrm>
              <a:off x="3075654" y="2522172"/>
              <a:ext cx="2063260" cy="2063260"/>
            </a:xfrm>
            <a:custGeom>
              <a:avLst/>
              <a:gdLst/>
              <a:ahLst/>
              <a:cxnLst/>
              <a:rect l="l" t="t" r="r" b="b"/>
              <a:pathLst>
                <a:path w="2063260" h="2063260">
                  <a:moveTo>
                    <a:pt x="0" y="0"/>
                  </a:moveTo>
                  <a:lnTo>
                    <a:pt x="2063261" y="0"/>
                  </a:lnTo>
                  <a:lnTo>
                    <a:pt x="2063261" y="2063261"/>
                  </a:lnTo>
                  <a:lnTo>
                    <a:pt x="0" y="2063261"/>
                  </a:lnTo>
                  <a:lnTo>
                    <a:pt x="0" y="0"/>
                  </a:lnTo>
                  <a:close/>
                </a:path>
              </a:pathLst>
            </a:custGeom>
            <a:blipFill>
              <a:blip r:embed="rId5"/>
              <a:stretch>
                <a:fillRect/>
              </a:stretch>
            </a:blipFill>
          </p:spPr>
          <p:txBody>
            <a:bodyPr/>
            <a:lstStyle/>
            <a:p>
              <a:endParaRPr lang="en-GB"/>
            </a:p>
          </p:txBody>
        </p:sp>
        <p:grpSp>
          <p:nvGrpSpPr>
            <p:cNvPr id="15" name="Group 15"/>
            <p:cNvGrpSpPr/>
            <p:nvPr/>
          </p:nvGrpSpPr>
          <p:grpSpPr>
            <a:xfrm>
              <a:off x="3295338" y="2757608"/>
              <a:ext cx="1623892" cy="1623892"/>
              <a:chOff x="0" y="0"/>
              <a:chExt cx="5952247" cy="5952247"/>
            </a:xfrm>
          </p:grpSpPr>
          <p:sp>
            <p:nvSpPr>
              <p:cNvPr id="16" name="Freeform 16"/>
              <p:cNvSpPr/>
              <p:nvPr/>
            </p:nvSpPr>
            <p:spPr>
              <a:xfrm>
                <a:off x="0" y="0"/>
                <a:ext cx="5952248" cy="5952248"/>
              </a:xfrm>
              <a:custGeom>
                <a:avLst/>
                <a:gdLst/>
                <a:ahLst/>
                <a:cxnLst/>
                <a:rect l="l" t="t" r="r" b="b"/>
                <a:pathLst>
                  <a:path w="5952248" h="5952248">
                    <a:moveTo>
                      <a:pt x="5952248" y="2976159"/>
                    </a:moveTo>
                    <a:cubicBezTo>
                      <a:pt x="5952248" y="4619760"/>
                      <a:pt x="4619765" y="5952248"/>
                      <a:pt x="2976124" y="5952248"/>
                    </a:cubicBezTo>
                    <a:cubicBezTo>
                      <a:pt x="1332458" y="5952248"/>
                      <a:pt x="0" y="4619760"/>
                      <a:pt x="0" y="2976159"/>
                    </a:cubicBezTo>
                    <a:cubicBezTo>
                      <a:pt x="0" y="1332475"/>
                      <a:pt x="1332458" y="0"/>
                      <a:pt x="2976124" y="0"/>
                    </a:cubicBezTo>
                    <a:cubicBezTo>
                      <a:pt x="4619789" y="0"/>
                      <a:pt x="5952248" y="1332475"/>
                      <a:pt x="5952248" y="2976159"/>
                    </a:cubicBezTo>
                    <a:close/>
                  </a:path>
                </a:pathLst>
              </a:custGeom>
              <a:blipFill>
                <a:blip r:embed="rId7"/>
                <a:stretch>
                  <a:fillRect l="-25046" r="-25046"/>
                </a:stretch>
              </a:blipFill>
            </p:spPr>
            <p:txBody>
              <a:bodyPr/>
              <a:lstStyle/>
              <a:p>
                <a:endParaRPr lang="en-GB"/>
              </a:p>
            </p:txBody>
          </p:sp>
        </p:grpSp>
        <p:sp>
          <p:nvSpPr>
            <p:cNvPr id="17" name="Freeform 17"/>
            <p:cNvSpPr/>
            <p:nvPr/>
          </p:nvSpPr>
          <p:spPr>
            <a:xfrm>
              <a:off x="1053031" y="1830908"/>
              <a:ext cx="2108436" cy="2108436"/>
            </a:xfrm>
            <a:custGeom>
              <a:avLst/>
              <a:gdLst/>
              <a:ahLst/>
              <a:cxnLst/>
              <a:rect l="l" t="t" r="r" b="b"/>
              <a:pathLst>
                <a:path w="2108436" h="2108436">
                  <a:moveTo>
                    <a:pt x="0" y="0"/>
                  </a:moveTo>
                  <a:lnTo>
                    <a:pt x="2108437" y="0"/>
                  </a:lnTo>
                  <a:lnTo>
                    <a:pt x="2108437" y="2108437"/>
                  </a:lnTo>
                  <a:lnTo>
                    <a:pt x="0" y="2108437"/>
                  </a:lnTo>
                  <a:lnTo>
                    <a:pt x="0" y="0"/>
                  </a:lnTo>
                  <a:close/>
                </a:path>
              </a:pathLst>
            </a:custGeom>
            <a:blipFill>
              <a:blip r:embed="rId5"/>
              <a:stretch>
                <a:fillRect/>
              </a:stretch>
            </a:blipFill>
          </p:spPr>
          <p:txBody>
            <a:bodyPr/>
            <a:lstStyle/>
            <a:p>
              <a:endParaRPr lang="en-GB"/>
            </a:p>
          </p:txBody>
        </p:sp>
        <p:grpSp>
          <p:nvGrpSpPr>
            <p:cNvPr id="19" name="Group 19"/>
            <p:cNvGrpSpPr/>
            <p:nvPr/>
          </p:nvGrpSpPr>
          <p:grpSpPr>
            <a:xfrm>
              <a:off x="1290895" y="2095500"/>
              <a:ext cx="1632710" cy="1632703"/>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r="-25046"/>
                </a:stretch>
              </a:blipFill>
            </p:spPr>
            <p:txBody>
              <a:bodyPr/>
              <a:lstStyle/>
              <a:p>
                <a:endParaRPr lang="en-GB"/>
              </a:p>
            </p:txBody>
          </p:sp>
        </p:grpSp>
        <p:sp>
          <p:nvSpPr>
            <p:cNvPr id="21" name="Freeform 21"/>
            <p:cNvSpPr/>
            <p:nvPr/>
          </p:nvSpPr>
          <p:spPr>
            <a:xfrm>
              <a:off x="3640186" y="4762031"/>
              <a:ext cx="1141673" cy="1141673"/>
            </a:xfrm>
            <a:custGeom>
              <a:avLst/>
              <a:gdLst/>
              <a:ahLst/>
              <a:cxnLst/>
              <a:rect l="l" t="t" r="r" b="b"/>
              <a:pathLst>
                <a:path w="1141673" h="1141673">
                  <a:moveTo>
                    <a:pt x="0" y="0"/>
                  </a:moveTo>
                  <a:lnTo>
                    <a:pt x="1141673" y="0"/>
                  </a:lnTo>
                  <a:lnTo>
                    <a:pt x="1141673" y="1141673"/>
                  </a:lnTo>
                  <a:lnTo>
                    <a:pt x="0" y="1141673"/>
                  </a:lnTo>
                  <a:lnTo>
                    <a:pt x="0" y="0"/>
                  </a:lnTo>
                  <a:close/>
                </a:path>
              </a:pathLst>
            </a:custGeom>
            <a:blipFill>
              <a:blip r:embed="rId5"/>
              <a:stretch>
                <a:fillRect/>
              </a:stretch>
            </a:blipFill>
          </p:spPr>
          <p:txBody>
            <a:bodyPr/>
            <a:lstStyle/>
            <a:p>
              <a:endParaRPr lang="en-GB"/>
            </a:p>
          </p:txBody>
        </p:sp>
        <p:grpSp>
          <p:nvGrpSpPr>
            <p:cNvPr id="23" name="Group 23"/>
            <p:cNvGrpSpPr/>
            <p:nvPr/>
          </p:nvGrpSpPr>
          <p:grpSpPr>
            <a:xfrm>
              <a:off x="3768984" y="4914900"/>
              <a:ext cx="884077" cy="884074"/>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175" r="-48918"/>
                </a:stretch>
              </a:blipFill>
            </p:spPr>
            <p:txBody>
              <a:bodyPr/>
              <a:lstStyle/>
              <a:p>
                <a:endParaRPr lang="en-GB"/>
              </a:p>
            </p:txBody>
          </p:sp>
        </p:grpSp>
        <p:sp>
          <p:nvSpPr>
            <p:cNvPr id="25" name="Freeform 25"/>
            <p:cNvSpPr/>
            <p:nvPr/>
          </p:nvSpPr>
          <p:spPr>
            <a:xfrm>
              <a:off x="5208748" y="2695778"/>
              <a:ext cx="1141673" cy="1141673"/>
            </a:xfrm>
            <a:custGeom>
              <a:avLst/>
              <a:gdLst/>
              <a:ahLst/>
              <a:cxnLst/>
              <a:rect l="l" t="t" r="r" b="b"/>
              <a:pathLst>
                <a:path w="1141673" h="1141673">
                  <a:moveTo>
                    <a:pt x="0" y="0"/>
                  </a:moveTo>
                  <a:lnTo>
                    <a:pt x="1141673" y="0"/>
                  </a:lnTo>
                  <a:lnTo>
                    <a:pt x="1141673" y="1141673"/>
                  </a:lnTo>
                  <a:lnTo>
                    <a:pt x="0" y="1141673"/>
                  </a:lnTo>
                  <a:lnTo>
                    <a:pt x="0" y="0"/>
                  </a:lnTo>
                  <a:close/>
                </a:path>
              </a:pathLst>
            </a:custGeom>
            <a:blipFill>
              <a:blip r:embed="rId5"/>
              <a:stretch>
                <a:fillRect/>
              </a:stretch>
            </a:blipFill>
          </p:spPr>
          <p:txBody>
            <a:bodyPr/>
            <a:lstStyle/>
            <a:p>
              <a:endParaRPr lang="en-GB"/>
            </a:p>
          </p:txBody>
        </p:sp>
        <p:grpSp>
          <p:nvGrpSpPr>
            <p:cNvPr id="27" name="Group 27"/>
            <p:cNvGrpSpPr/>
            <p:nvPr/>
          </p:nvGrpSpPr>
          <p:grpSpPr>
            <a:xfrm>
              <a:off x="5337546" y="2811626"/>
              <a:ext cx="884077" cy="884074"/>
              <a:chOff x="0" y="0"/>
              <a:chExt cx="6350000" cy="6349975"/>
            </a:xfrm>
          </p:grpSpPr>
          <p:sp>
            <p:nvSpPr>
              <p:cNvPr id="28" name="Freeform 2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41771" r="-8040"/>
                </a:stretch>
              </a:blipFill>
            </p:spPr>
            <p:txBody>
              <a:bodyPr/>
              <a:lstStyle/>
              <a:p>
                <a:endParaRPr lang="en-GB"/>
              </a:p>
            </p:txBody>
          </p:sp>
        </p:grpSp>
        <p:sp>
          <p:nvSpPr>
            <p:cNvPr id="29" name="Freeform 29"/>
            <p:cNvSpPr/>
            <p:nvPr/>
          </p:nvSpPr>
          <p:spPr>
            <a:xfrm>
              <a:off x="4805052" y="3839732"/>
              <a:ext cx="1545369" cy="1545369"/>
            </a:xfrm>
            <a:custGeom>
              <a:avLst/>
              <a:gdLst/>
              <a:ahLst/>
              <a:cxnLst/>
              <a:rect l="l" t="t" r="r" b="b"/>
              <a:pathLst>
                <a:path w="1545369" h="1545369">
                  <a:moveTo>
                    <a:pt x="0" y="0"/>
                  </a:moveTo>
                  <a:lnTo>
                    <a:pt x="1545369" y="0"/>
                  </a:lnTo>
                  <a:lnTo>
                    <a:pt x="1545369" y="1545369"/>
                  </a:lnTo>
                  <a:lnTo>
                    <a:pt x="0" y="1545369"/>
                  </a:lnTo>
                  <a:lnTo>
                    <a:pt x="0" y="0"/>
                  </a:lnTo>
                  <a:close/>
                </a:path>
              </a:pathLst>
            </a:custGeom>
            <a:blipFill>
              <a:blip r:embed="rId5"/>
              <a:stretch>
                <a:fillRect/>
              </a:stretch>
            </a:blipFill>
          </p:spPr>
          <p:txBody>
            <a:bodyPr/>
            <a:lstStyle/>
            <a:p>
              <a:endParaRPr lang="en-GB"/>
            </a:p>
          </p:txBody>
        </p:sp>
        <p:grpSp>
          <p:nvGrpSpPr>
            <p:cNvPr id="30" name="Group 30"/>
            <p:cNvGrpSpPr/>
            <p:nvPr/>
          </p:nvGrpSpPr>
          <p:grpSpPr>
            <a:xfrm>
              <a:off x="4979393" y="4023017"/>
              <a:ext cx="1196688" cy="1196683"/>
              <a:chOff x="0" y="0"/>
              <a:chExt cx="6350000" cy="6349975"/>
            </a:xfrm>
          </p:grpSpPr>
          <p:sp>
            <p:nvSpPr>
              <p:cNvPr id="31" name="Freeform 3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31776" r="-18035"/>
                </a:stretch>
              </a:blipFill>
            </p:spPr>
            <p:txBody>
              <a:bodyPr/>
              <a:lstStyle/>
              <a:p>
                <a:endParaRPr lang="en-GB"/>
              </a:p>
            </p:txBody>
          </p:sp>
        </p:grpSp>
        <p:sp>
          <p:nvSpPr>
            <p:cNvPr id="32" name="Freeform 32"/>
            <p:cNvSpPr/>
            <p:nvPr/>
          </p:nvSpPr>
          <p:spPr>
            <a:xfrm>
              <a:off x="6350421" y="3514822"/>
              <a:ext cx="1247209" cy="1247209"/>
            </a:xfrm>
            <a:custGeom>
              <a:avLst/>
              <a:gdLst/>
              <a:ahLst/>
              <a:cxnLst/>
              <a:rect l="l" t="t" r="r" b="b"/>
              <a:pathLst>
                <a:path w="1247209" h="1247209">
                  <a:moveTo>
                    <a:pt x="0" y="0"/>
                  </a:moveTo>
                  <a:lnTo>
                    <a:pt x="1247209" y="0"/>
                  </a:lnTo>
                  <a:lnTo>
                    <a:pt x="1247209" y="1247209"/>
                  </a:lnTo>
                  <a:lnTo>
                    <a:pt x="0" y="1247209"/>
                  </a:lnTo>
                  <a:lnTo>
                    <a:pt x="0" y="0"/>
                  </a:lnTo>
                  <a:close/>
                </a:path>
              </a:pathLst>
            </a:custGeom>
            <a:blipFill>
              <a:blip r:embed="rId5"/>
              <a:stretch>
                <a:fillRect/>
              </a:stretch>
            </a:blipFill>
          </p:spPr>
          <p:txBody>
            <a:bodyPr/>
            <a:lstStyle/>
            <a:p>
              <a:endParaRPr lang="en-GB"/>
            </a:p>
          </p:txBody>
        </p:sp>
        <p:grpSp>
          <p:nvGrpSpPr>
            <p:cNvPr id="33" name="Group 33"/>
            <p:cNvGrpSpPr/>
            <p:nvPr/>
          </p:nvGrpSpPr>
          <p:grpSpPr>
            <a:xfrm>
              <a:off x="6491125" y="3644303"/>
              <a:ext cx="965801" cy="965797"/>
              <a:chOff x="0" y="0"/>
              <a:chExt cx="6350000" cy="6349975"/>
            </a:xfrm>
          </p:grpSpPr>
          <p:sp>
            <p:nvSpPr>
              <p:cNvPr id="34" name="Freeform 3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25046" r="-25046"/>
                </a:stretch>
              </a:blipFill>
            </p:spPr>
            <p:txBody>
              <a:bodyPr/>
              <a:lstStyle/>
              <a:p>
                <a:endParaRPr lang="en-GB"/>
              </a:p>
            </p:txBody>
          </p:sp>
        </p:grpSp>
      </p:grpSp>
      <p:grpSp>
        <p:nvGrpSpPr>
          <p:cNvPr id="76" name="Group 75">
            <a:extLst>
              <a:ext uri="{FF2B5EF4-FFF2-40B4-BE49-F238E27FC236}">
                <a16:creationId xmlns:a16="http://schemas.microsoft.com/office/drawing/2014/main" id="{3B5D6966-281E-8A9D-D34F-A44379578058}"/>
              </a:ext>
            </a:extLst>
          </p:cNvPr>
          <p:cNvGrpSpPr/>
          <p:nvPr/>
        </p:nvGrpSpPr>
        <p:grpSpPr>
          <a:xfrm>
            <a:off x="11078485" y="6190804"/>
            <a:ext cx="5599600" cy="3924496"/>
            <a:chOff x="11078485" y="6190804"/>
            <a:chExt cx="5599600" cy="3924496"/>
          </a:xfrm>
        </p:grpSpPr>
        <p:grpSp>
          <p:nvGrpSpPr>
            <p:cNvPr id="35" name="Group 35"/>
            <p:cNvGrpSpPr/>
            <p:nvPr/>
          </p:nvGrpSpPr>
          <p:grpSpPr>
            <a:xfrm>
              <a:off x="11684952" y="8166322"/>
              <a:ext cx="1262729" cy="1262729"/>
              <a:chOff x="0" y="0"/>
              <a:chExt cx="1683639" cy="1683639"/>
            </a:xfrm>
          </p:grpSpPr>
          <p:sp>
            <p:nvSpPr>
              <p:cNvPr id="36" name="Freeform 36"/>
              <p:cNvSpPr/>
              <p:nvPr/>
            </p:nvSpPr>
            <p:spPr>
              <a:xfrm>
                <a:off x="0" y="0"/>
                <a:ext cx="1683639" cy="1683639"/>
              </a:xfrm>
              <a:custGeom>
                <a:avLst/>
                <a:gdLst/>
                <a:ahLst/>
                <a:cxnLst/>
                <a:rect l="l" t="t" r="r" b="b"/>
                <a:pathLst>
                  <a:path w="1683639" h="1683639">
                    <a:moveTo>
                      <a:pt x="0" y="0"/>
                    </a:moveTo>
                    <a:lnTo>
                      <a:pt x="1683639" y="0"/>
                    </a:lnTo>
                    <a:lnTo>
                      <a:pt x="1683639" y="1683639"/>
                    </a:lnTo>
                    <a:lnTo>
                      <a:pt x="0" y="1683639"/>
                    </a:lnTo>
                    <a:lnTo>
                      <a:pt x="0" y="0"/>
                    </a:lnTo>
                    <a:close/>
                  </a:path>
                </a:pathLst>
              </a:custGeom>
              <a:blipFill>
                <a:blip r:embed="rId5"/>
                <a:stretch>
                  <a:fillRect/>
                </a:stretch>
              </a:blipFill>
            </p:spPr>
            <p:txBody>
              <a:bodyPr/>
              <a:lstStyle/>
              <a:p>
                <a:endParaRPr lang="en-GB"/>
              </a:p>
            </p:txBody>
          </p:sp>
          <p:sp>
            <p:nvSpPr>
              <p:cNvPr id="37" name="Freeform 37"/>
              <p:cNvSpPr/>
              <p:nvPr/>
            </p:nvSpPr>
            <p:spPr>
              <a:xfrm>
                <a:off x="112718" y="145991"/>
                <a:ext cx="1391657" cy="1391657"/>
              </a:xfrm>
              <a:custGeom>
                <a:avLst/>
                <a:gdLst/>
                <a:ahLst/>
                <a:cxnLst/>
                <a:rect l="l" t="t" r="r" b="b"/>
                <a:pathLst>
                  <a:path w="1391657" h="1391657">
                    <a:moveTo>
                      <a:pt x="0" y="0"/>
                    </a:moveTo>
                    <a:lnTo>
                      <a:pt x="1391657" y="0"/>
                    </a:lnTo>
                    <a:lnTo>
                      <a:pt x="1391657" y="1391657"/>
                    </a:lnTo>
                    <a:lnTo>
                      <a:pt x="0" y="1391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8" name="Group 38"/>
              <p:cNvGrpSpPr/>
              <p:nvPr/>
            </p:nvGrpSpPr>
            <p:grpSpPr>
              <a:xfrm>
                <a:off x="189940" y="189942"/>
                <a:ext cx="1303760" cy="1303754"/>
                <a:chOff x="0" y="0"/>
                <a:chExt cx="6350000" cy="6349975"/>
              </a:xfrm>
            </p:grpSpPr>
            <p:sp>
              <p:nvSpPr>
                <p:cNvPr id="39" name="Freeform 3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25046" r="-25046"/>
                  </a:stretch>
                </a:blipFill>
              </p:spPr>
              <p:txBody>
                <a:bodyPr/>
                <a:lstStyle/>
                <a:p>
                  <a:endParaRPr lang="en-GB"/>
                </a:p>
              </p:txBody>
            </p:sp>
          </p:grpSp>
        </p:grpSp>
        <p:grpSp>
          <p:nvGrpSpPr>
            <p:cNvPr id="40" name="Group 40"/>
            <p:cNvGrpSpPr/>
            <p:nvPr/>
          </p:nvGrpSpPr>
          <p:grpSpPr>
            <a:xfrm>
              <a:off x="14071006" y="6190804"/>
              <a:ext cx="2283605" cy="2283605"/>
              <a:chOff x="0" y="0"/>
              <a:chExt cx="3044807" cy="3044807"/>
            </a:xfrm>
          </p:grpSpPr>
          <p:sp>
            <p:nvSpPr>
              <p:cNvPr id="41" name="Freeform 41"/>
              <p:cNvSpPr/>
              <p:nvPr/>
            </p:nvSpPr>
            <p:spPr>
              <a:xfrm>
                <a:off x="0" y="0"/>
                <a:ext cx="3044807" cy="3044807"/>
              </a:xfrm>
              <a:custGeom>
                <a:avLst/>
                <a:gdLst/>
                <a:ahLst/>
                <a:cxnLst/>
                <a:rect l="l" t="t" r="r" b="b"/>
                <a:pathLst>
                  <a:path w="3044807" h="3044807">
                    <a:moveTo>
                      <a:pt x="0" y="0"/>
                    </a:moveTo>
                    <a:lnTo>
                      <a:pt x="3044807" y="0"/>
                    </a:lnTo>
                    <a:lnTo>
                      <a:pt x="3044807" y="3044807"/>
                    </a:lnTo>
                    <a:lnTo>
                      <a:pt x="0" y="3044807"/>
                    </a:lnTo>
                    <a:lnTo>
                      <a:pt x="0" y="0"/>
                    </a:lnTo>
                    <a:close/>
                  </a:path>
                </a:pathLst>
              </a:custGeom>
              <a:blipFill>
                <a:blip r:embed="rId5"/>
                <a:stretch>
                  <a:fillRect/>
                </a:stretch>
              </a:blipFill>
            </p:spPr>
            <p:txBody>
              <a:bodyPr/>
              <a:lstStyle/>
              <a:p>
                <a:endParaRPr lang="en-GB"/>
              </a:p>
            </p:txBody>
          </p:sp>
          <p:sp>
            <p:nvSpPr>
              <p:cNvPr id="42" name="Freeform 42"/>
              <p:cNvSpPr/>
              <p:nvPr/>
            </p:nvSpPr>
            <p:spPr>
              <a:xfrm>
                <a:off x="324194" y="324194"/>
                <a:ext cx="2396420" cy="2396420"/>
              </a:xfrm>
              <a:custGeom>
                <a:avLst/>
                <a:gdLst/>
                <a:ahLst/>
                <a:cxnLst/>
                <a:rect l="l" t="t" r="r" b="b"/>
                <a:pathLst>
                  <a:path w="2396420" h="2396420">
                    <a:moveTo>
                      <a:pt x="0" y="0"/>
                    </a:moveTo>
                    <a:lnTo>
                      <a:pt x="2396420" y="0"/>
                    </a:lnTo>
                    <a:lnTo>
                      <a:pt x="2396420" y="2396420"/>
                    </a:lnTo>
                    <a:lnTo>
                      <a:pt x="0" y="2396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3" name="Group 43"/>
              <p:cNvGrpSpPr/>
              <p:nvPr/>
            </p:nvGrpSpPr>
            <p:grpSpPr>
              <a:xfrm>
                <a:off x="324194" y="324194"/>
                <a:ext cx="2396420" cy="2396420"/>
                <a:chOff x="0" y="0"/>
                <a:chExt cx="5952247" cy="5952247"/>
              </a:xfrm>
            </p:grpSpPr>
            <p:sp>
              <p:nvSpPr>
                <p:cNvPr id="44" name="Freeform 44"/>
                <p:cNvSpPr/>
                <p:nvPr/>
              </p:nvSpPr>
              <p:spPr>
                <a:xfrm>
                  <a:off x="0" y="0"/>
                  <a:ext cx="5952248" cy="5952248"/>
                </a:xfrm>
                <a:custGeom>
                  <a:avLst/>
                  <a:gdLst/>
                  <a:ahLst/>
                  <a:cxnLst/>
                  <a:rect l="l" t="t" r="r" b="b"/>
                  <a:pathLst>
                    <a:path w="5952248" h="5952248">
                      <a:moveTo>
                        <a:pt x="5952248" y="2976159"/>
                      </a:moveTo>
                      <a:cubicBezTo>
                        <a:pt x="5952248" y="4619760"/>
                        <a:pt x="4619765" y="5952248"/>
                        <a:pt x="2976124" y="5952248"/>
                      </a:cubicBezTo>
                      <a:cubicBezTo>
                        <a:pt x="1332458" y="5952248"/>
                        <a:pt x="0" y="4619760"/>
                        <a:pt x="0" y="2976159"/>
                      </a:cubicBezTo>
                      <a:cubicBezTo>
                        <a:pt x="0" y="1332475"/>
                        <a:pt x="1332458" y="0"/>
                        <a:pt x="2976124" y="0"/>
                      </a:cubicBezTo>
                      <a:cubicBezTo>
                        <a:pt x="4619789" y="0"/>
                        <a:pt x="5952248" y="1332475"/>
                        <a:pt x="5952248" y="2976159"/>
                      </a:cubicBezTo>
                      <a:close/>
                    </a:path>
                  </a:pathLst>
                </a:custGeom>
                <a:blipFill>
                  <a:blip r:embed="rId14"/>
                  <a:stretch>
                    <a:fillRect l="-25046" r="-25046"/>
                  </a:stretch>
                </a:blipFill>
              </p:spPr>
              <p:txBody>
                <a:bodyPr/>
                <a:lstStyle/>
                <a:p>
                  <a:endParaRPr lang="en-GB"/>
                </a:p>
              </p:txBody>
            </p:sp>
          </p:grpSp>
        </p:grpSp>
        <p:grpSp>
          <p:nvGrpSpPr>
            <p:cNvPr id="45" name="Group 45"/>
            <p:cNvGrpSpPr/>
            <p:nvPr/>
          </p:nvGrpSpPr>
          <p:grpSpPr>
            <a:xfrm>
              <a:off x="14954484" y="8391699"/>
              <a:ext cx="1723601" cy="1723601"/>
              <a:chOff x="0" y="0"/>
              <a:chExt cx="2298135" cy="2298135"/>
            </a:xfrm>
          </p:grpSpPr>
          <p:sp>
            <p:nvSpPr>
              <p:cNvPr id="46" name="Freeform 46"/>
              <p:cNvSpPr/>
              <p:nvPr/>
            </p:nvSpPr>
            <p:spPr>
              <a:xfrm>
                <a:off x="0" y="0"/>
                <a:ext cx="2298135" cy="2298135"/>
              </a:xfrm>
              <a:custGeom>
                <a:avLst/>
                <a:gdLst/>
                <a:ahLst/>
                <a:cxnLst/>
                <a:rect l="l" t="t" r="r" b="b"/>
                <a:pathLst>
                  <a:path w="2298135" h="2298135">
                    <a:moveTo>
                      <a:pt x="0" y="0"/>
                    </a:moveTo>
                    <a:lnTo>
                      <a:pt x="2298135" y="0"/>
                    </a:lnTo>
                    <a:lnTo>
                      <a:pt x="2298135" y="2298135"/>
                    </a:lnTo>
                    <a:lnTo>
                      <a:pt x="0" y="2298135"/>
                    </a:lnTo>
                    <a:lnTo>
                      <a:pt x="0" y="0"/>
                    </a:lnTo>
                    <a:close/>
                  </a:path>
                </a:pathLst>
              </a:custGeom>
              <a:blipFill>
                <a:blip r:embed="rId5"/>
                <a:stretch>
                  <a:fillRect/>
                </a:stretch>
              </a:blipFill>
            </p:spPr>
            <p:txBody>
              <a:bodyPr/>
              <a:lstStyle/>
              <a:p>
                <a:endParaRPr lang="en-GB"/>
              </a:p>
            </p:txBody>
          </p:sp>
          <p:sp>
            <p:nvSpPr>
              <p:cNvPr id="47" name="Freeform 47"/>
              <p:cNvSpPr/>
              <p:nvPr/>
            </p:nvSpPr>
            <p:spPr>
              <a:xfrm>
                <a:off x="153858" y="199275"/>
                <a:ext cx="1899585" cy="1899585"/>
              </a:xfrm>
              <a:custGeom>
                <a:avLst/>
                <a:gdLst/>
                <a:ahLst/>
                <a:cxnLst/>
                <a:rect l="l" t="t" r="r" b="b"/>
                <a:pathLst>
                  <a:path w="1899585" h="1899585">
                    <a:moveTo>
                      <a:pt x="0" y="0"/>
                    </a:moveTo>
                    <a:lnTo>
                      <a:pt x="1899585" y="0"/>
                    </a:lnTo>
                    <a:lnTo>
                      <a:pt x="1899585" y="1899585"/>
                    </a:lnTo>
                    <a:lnTo>
                      <a:pt x="0" y="1899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8" name="Group 48"/>
              <p:cNvGrpSpPr/>
              <p:nvPr/>
            </p:nvGrpSpPr>
            <p:grpSpPr>
              <a:xfrm>
                <a:off x="245650" y="245650"/>
                <a:ext cx="1806835" cy="1806835"/>
                <a:chOff x="0" y="0"/>
                <a:chExt cx="6214732" cy="6214732"/>
              </a:xfrm>
            </p:grpSpPr>
            <p:sp>
              <p:nvSpPr>
                <p:cNvPr id="49" name="Freeform 49"/>
                <p:cNvSpPr/>
                <p:nvPr/>
              </p:nvSpPr>
              <p:spPr>
                <a:xfrm>
                  <a:off x="0" y="0"/>
                  <a:ext cx="6214732" cy="6214733"/>
                </a:xfrm>
                <a:custGeom>
                  <a:avLst/>
                  <a:gdLst/>
                  <a:ahLst/>
                  <a:cxnLst/>
                  <a:rect l="l" t="t" r="r" b="b"/>
                  <a:pathLst>
                    <a:path w="6214732" h="6214733">
                      <a:moveTo>
                        <a:pt x="6214732" y="3107404"/>
                      </a:moveTo>
                      <a:cubicBezTo>
                        <a:pt x="6214732" y="4823485"/>
                        <a:pt x="4823490" y="6214733"/>
                        <a:pt x="3107366" y="6214733"/>
                      </a:cubicBezTo>
                      <a:cubicBezTo>
                        <a:pt x="1391218" y="6214733"/>
                        <a:pt x="0" y="4823485"/>
                        <a:pt x="0" y="3107404"/>
                      </a:cubicBezTo>
                      <a:cubicBezTo>
                        <a:pt x="0" y="1391236"/>
                        <a:pt x="1391218" y="0"/>
                        <a:pt x="3107366" y="0"/>
                      </a:cubicBezTo>
                      <a:cubicBezTo>
                        <a:pt x="4823515" y="0"/>
                        <a:pt x="6214732" y="1391236"/>
                        <a:pt x="6214732" y="3107404"/>
                      </a:cubicBezTo>
                      <a:close/>
                    </a:path>
                  </a:pathLst>
                </a:custGeom>
                <a:blipFill>
                  <a:blip r:embed="rId15"/>
                  <a:stretch>
                    <a:fillRect l="-24906" r="-24906"/>
                  </a:stretch>
                </a:blipFill>
              </p:spPr>
              <p:txBody>
                <a:bodyPr/>
                <a:lstStyle/>
                <a:p>
                  <a:endParaRPr lang="en-GB"/>
                </a:p>
              </p:txBody>
            </p:sp>
          </p:grpSp>
        </p:grpSp>
        <p:grpSp>
          <p:nvGrpSpPr>
            <p:cNvPr id="50" name="Group 50"/>
            <p:cNvGrpSpPr/>
            <p:nvPr/>
          </p:nvGrpSpPr>
          <p:grpSpPr>
            <a:xfrm>
              <a:off x="12983032" y="8166322"/>
              <a:ext cx="1710406" cy="1710406"/>
              <a:chOff x="0" y="0"/>
              <a:chExt cx="2280542" cy="2280542"/>
            </a:xfrm>
          </p:grpSpPr>
          <p:sp>
            <p:nvSpPr>
              <p:cNvPr id="51" name="Freeform 51"/>
              <p:cNvSpPr/>
              <p:nvPr/>
            </p:nvSpPr>
            <p:spPr>
              <a:xfrm>
                <a:off x="0" y="0"/>
                <a:ext cx="2280542" cy="2280542"/>
              </a:xfrm>
              <a:custGeom>
                <a:avLst/>
                <a:gdLst/>
                <a:ahLst/>
                <a:cxnLst/>
                <a:rect l="l" t="t" r="r" b="b"/>
                <a:pathLst>
                  <a:path w="2280542" h="2280542">
                    <a:moveTo>
                      <a:pt x="0" y="0"/>
                    </a:moveTo>
                    <a:lnTo>
                      <a:pt x="2280542" y="0"/>
                    </a:lnTo>
                    <a:lnTo>
                      <a:pt x="2280542" y="2280542"/>
                    </a:lnTo>
                    <a:lnTo>
                      <a:pt x="0" y="2280542"/>
                    </a:lnTo>
                    <a:lnTo>
                      <a:pt x="0" y="0"/>
                    </a:lnTo>
                    <a:close/>
                  </a:path>
                </a:pathLst>
              </a:custGeom>
              <a:blipFill>
                <a:blip r:embed="rId5"/>
                <a:stretch>
                  <a:fillRect/>
                </a:stretch>
              </a:blipFill>
            </p:spPr>
            <p:txBody>
              <a:bodyPr/>
              <a:lstStyle/>
              <a:p>
                <a:endParaRPr lang="en-GB"/>
              </a:p>
            </p:txBody>
          </p:sp>
          <p:grpSp>
            <p:nvGrpSpPr>
              <p:cNvPr id="52" name="Group 52"/>
              <p:cNvGrpSpPr/>
              <p:nvPr/>
            </p:nvGrpSpPr>
            <p:grpSpPr>
              <a:xfrm>
                <a:off x="229034" y="244583"/>
                <a:ext cx="1822474" cy="1822467"/>
                <a:chOff x="0" y="0"/>
                <a:chExt cx="6350000" cy="6349975"/>
              </a:xfrm>
            </p:grpSpPr>
            <p:sp>
              <p:nvSpPr>
                <p:cNvPr id="53" name="Freeform 5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6"/>
                  <a:stretch>
                    <a:fillRect l="-25046" r="-25046"/>
                  </a:stretch>
                </a:blipFill>
              </p:spPr>
              <p:txBody>
                <a:bodyPr/>
                <a:lstStyle/>
                <a:p>
                  <a:endParaRPr lang="en-GB"/>
                </a:p>
              </p:txBody>
            </p:sp>
          </p:grpSp>
        </p:grpSp>
        <p:grpSp>
          <p:nvGrpSpPr>
            <p:cNvPr id="54" name="Group 54"/>
            <p:cNvGrpSpPr/>
            <p:nvPr/>
          </p:nvGrpSpPr>
          <p:grpSpPr>
            <a:xfrm>
              <a:off x="12381451" y="6601839"/>
              <a:ext cx="1564482" cy="1564482"/>
              <a:chOff x="0" y="0"/>
              <a:chExt cx="2085977" cy="2085977"/>
            </a:xfrm>
          </p:grpSpPr>
          <p:sp>
            <p:nvSpPr>
              <p:cNvPr id="55" name="Freeform 55"/>
              <p:cNvSpPr/>
              <p:nvPr/>
            </p:nvSpPr>
            <p:spPr>
              <a:xfrm>
                <a:off x="0" y="0"/>
                <a:ext cx="2085977" cy="2085977"/>
              </a:xfrm>
              <a:custGeom>
                <a:avLst/>
                <a:gdLst/>
                <a:ahLst/>
                <a:cxnLst/>
                <a:rect l="l" t="t" r="r" b="b"/>
                <a:pathLst>
                  <a:path w="2085977" h="2085977">
                    <a:moveTo>
                      <a:pt x="0" y="0"/>
                    </a:moveTo>
                    <a:lnTo>
                      <a:pt x="2085977" y="0"/>
                    </a:lnTo>
                    <a:lnTo>
                      <a:pt x="2085977" y="2085977"/>
                    </a:lnTo>
                    <a:lnTo>
                      <a:pt x="0" y="2085977"/>
                    </a:lnTo>
                    <a:lnTo>
                      <a:pt x="0" y="0"/>
                    </a:lnTo>
                    <a:close/>
                  </a:path>
                </a:pathLst>
              </a:custGeom>
              <a:blipFill>
                <a:blip r:embed="rId5"/>
                <a:stretch>
                  <a:fillRect/>
                </a:stretch>
              </a:blipFill>
            </p:spPr>
            <p:txBody>
              <a:bodyPr/>
              <a:lstStyle/>
              <a:p>
                <a:endParaRPr lang="en-GB"/>
              </a:p>
            </p:txBody>
          </p:sp>
          <p:sp>
            <p:nvSpPr>
              <p:cNvPr id="56" name="Freeform 56"/>
              <p:cNvSpPr/>
              <p:nvPr/>
            </p:nvSpPr>
            <p:spPr>
              <a:xfrm>
                <a:off x="139654" y="180878"/>
                <a:ext cx="1724220" cy="1724220"/>
              </a:xfrm>
              <a:custGeom>
                <a:avLst/>
                <a:gdLst/>
                <a:ahLst/>
                <a:cxnLst/>
                <a:rect l="l" t="t" r="r" b="b"/>
                <a:pathLst>
                  <a:path w="1724220" h="1724220">
                    <a:moveTo>
                      <a:pt x="0" y="0"/>
                    </a:moveTo>
                    <a:lnTo>
                      <a:pt x="1724220" y="0"/>
                    </a:lnTo>
                    <a:lnTo>
                      <a:pt x="1724220" y="1724220"/>
                    </a:lnTo>
                    <a:lnTo>
                      <a:pt x="0" y="1724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7" name="Group 57"/>
              <p:cNvGrpSpPr/>
              <p:nvPr/>
            </p:nvGrpSpPr>
            <p:grpSpPr>
              <a:xfrm>
                <a:off x="235330" y="235333"/>
                <a:ext cx="1615318" cy="1615311"/>
                <a:chOff x="0" y="0"/>
                <a:chExt cx="6350000" cy="6349975"/>
              </a:xfrm>
            </p:grpSpPr>
            <p:sp>
              <p:nvSpPr>
                <p:cNvPr id="58" name="Freeform 5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7"/>
                  <a:stretch>
                    <a:fillRect l="-25046" r="-25046"/>
                  </a:stretch>
                </a:blipFill>
              </p:spPr>
              <p:txBody>
                <a:bodyPr/>
                <a:lstStyle/>
                <a:p>
                  <a:endParaRPr lang="en-GB"/>
                </a:p>
              </p:txBody>
            </p:sp>
          </p:grpSp>
        </p:grpSp>
        <p:grpSp>
          <p:nvGrpSpPr>
            <p:cNvPr id="59" name="Group 59"/>
            <p:cNvGrpSpPr/>
            <p:nvPr/>
          </p:nvGrpSpPr>
          <p:grpSpPr>
            <a:xfrm>
              <a:off x="11078485" y="7178896"/>
              <a:ext cx="1115103" cy="1115103"/>
              <a:chOff x="0" y="0"/>
              <a:chExt cx="1486804" cy="1486804"/>
            </a:xfrm>
          </p:grpSpPr>
          <p:sp>
            <p:nvSpPr>
              <p:cNvPr id="60" name="Freeform 60"/>
              <p:cNvSpPr/>
              <p:nvPr/>
            </p:nvSpPr>
            <p:spPr>
              <a:xfrm>
                <a:off x="0" y="0"/>
                <a:ext cx="1486804" cy="1486804"/>
              </a:xfrm>
              <a:custGeom>
                <a:avLst/>
                <a:gdLst/>
                <a:ahLst/>
                <a:cxnLst/>
                <a:rect l="l" t="t" r="r" b="b"/>
                <a:pathLst>
                  <a:path w="1486804" h="1486804">
                    <a:moveTo>
                      <a:pt x="0" y="0"/>
                    </a:moveTo>
                    <a:lnTo>
                      <a:pt x="1486804" y="0"/>
                    </a:lnTo>
                    <a:lnTo>
                      <a:pt x="1486804" y="1486804"/>
                    </a:lnTo>
                    <a:lnTo>
                      <a:pt x="0" y="1486804"/>
                    </a:lnTo>
                    <a:lnTo>
                      <a:pt x="0" y="0"/>
                    </a:lnTo>
                    <a:close/>
                  </a:path>
                </a:pathLst>
              </a:custGeom>
              <a:blipFill>
                <a:blip r:embed="rId5"/>
                <a:stretch>
                  <a:fillRect/>
                </a:stretch>
              </a:blipFill>
            </p:spPr>
            <p:txBody>
              <a:bodyPr/>
              <a:lstStyle/>
              <a:p>
                <a:endParaRPr lang="en-GB"/>
              </a:p>
            </p:txBody>
          </p:sp>
          <p:sp>
            <p:nvSpPr>
              <p:cNvPr id="61" name="Freeform 61"/>
              <p:cNvSpPr/>
              <p:nvPr/>
            </p:nvSpPr>
            <p:spPr>
              <a:xfrm>
                <a:off x="99540" y="128923"/>
                <a:ext cx="1228958" cy="1228958"/>
              </a:xfrm>
              <a:custGeom>
                <a:avLst/>
                <a:gdLst/>
                <a:ahLst/>
                <a:cxnLst/>
                <a:rect l="l" t="t" r="r" b="b"/>
                <a:pathLst>
                  <a:path w="1228958" h="1228958">
                    <a:moveTo>
                      <a:pt x="0" y="0"/>
                    </a:moveTo>
                    <a:lnTo>
                      <a:pt x="1228958" y="0"/>
                    </a:lnTo>
                    <a:lnTo>
                      <a:pt x="1228958" y="1228958"/>
                    </a:lnTo>
                    <a:lnTo>
                      <a:pt x="0" y="1228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62" name="Group 62"/>
              <p:cNvGrpSpPr/>
              <p:nvPr/>
            </p:nvGrpSpPr>
            <p:grpSpPr>
              <a:xfrm>
                <a:off x="167734" y="167736"/>
                <a:ext cx="1151336" cy="1151332"/>
                <a:chOff x="0" y="0"/>
                <a:chExt cx="6350000" cy="6349975"/>
              </a:xfrm>
            </p:grpSpPr>
            <p:sp>
              <p:nvSpPr>
                <p:cNvPr id="63" name="Freeform 6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8"/>
                  <a:stretch>
                    <a:fillRect l="-25046" r="-25046"/>
                  </a:stretch>
                </a:blipFill>
              </p:spPr>
              <p:txBody>
                <a:bodyPr/>
                <a:lstStyle/>
                <a:p>
                  <a:endParaRPr lang="en-GB"/>
                </a:p>
              </p:txBody>
            </p:sp>
          </p:grpSp>
        </p:grpSp>
      </p:grpSp>
      <p:sp>
        <p:nvSpPr>
          <p:cNvPr id="64" name="TextBox 64"/>
          <p:cNvSpPr txBox="1"/>
          <p:nvPr/>
        </p:nvSpPr>
        <p:spPr>
          <a:xfrm>
            <a:off x="459972" y="432315"/>
            <a:ext cx="8914105" cy="809068"/>
          </a:xfrm>
          <a:prstGeom prst="rect">
            <a:avLst/>
          </a:prstGeom>
        </p:spPr>
        <p:txBody>
          <a:bodyPr wrap="square" lIns="0" tIns="0" rIns="0" bIns="0" rtlCol="0" anchor="t">
            <a:spAutoFit/>
          </a:bodyPr>
          <a:lstStyle/>
          <a:p>
            <a:pPr algn="l">
              <a:lnSpc>
                <a:spcPts val="6325"/>
              </a:lnSpc>
            </a:pPr>
            <a:r>
              <a:rPr lang="en-US" sz="6000" b="1" spc="-10" dirty="0">
                <a:solidFill>
                  <a:srgbClr val="000000"/>
                </a:solidFill>
                <a:latin typeface="Montserrat 3 Bold" panose="020B0604020202020204"/>
                <a:ea typeface="Montserrat 2"/>
                <a:cs typeface="Montserrat 2"/>
                <a:sym typeface="Montserrat 2"/>
              </a:rPr>
              <a:t>Which HTQs are available?</a:t>
            </a:r>
          </a:p>
        </p:txBody>
      </p:sp>
      <p:sp>
        <p:nvSpPr>
          <p:cNvPr id="65" name="TextBox 65"/>
          <p:cNvSpPr txBox="1"/>
          <p:nvPr/>
        </p:nvSpPr>
        <p:spPr>
          <a:xfrm>
            <a:off x="737383" y="6928944"/>
            <a:ext cx="9045892" cy="3000821"/>
          </a:xfrm>
          <a:prstGeom prst="rect">
            <a:avLst/>
          </a:prstGeom>
        </p:spPr>
        <p:txBody>
          <a:bodyPr lIns="0" tIns="0" rIns="0" bIns="0" rtlCol="0" anchor="t">
            <a:spAutoFit/>
          </a:bodyPr>
          <a:lstStyle/>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Agriculture, Environment &amp; Animal Care</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Care Services</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Catering &amp; Hospitality</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Creative &amp; Design</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Protective Services</a:t>
            </a:r>
          </a:p>
          <a:p>
            <a:pPr marL="597040" lvl="1" indent="-298520" algn="l">
              <a:lnSpc>
                <a:spcPts val="3871"/>
              </a:lnSpc>
              <a:buFont typeface="Arial"/>
              <a:buChar char="•"/>
            </a:pPr>
            <a:r>
              <a:rPr lang="en-US" sz="3600" dirty="0">
                <a:solidFill>
                  <a:srgbClr val="000000"/>
                </a:solidFill>
                <a:latin typeface="Montserrat 1"/>
                <a:ea typeface="Montserrat 1"/>
                <a:cs typeface="Montserrat 1"/>
                <a:sym typeface="Montserrat 1"/>
              </a:rPr>
              <a:t>Sales, Marketing &amp; Procurement</a:t>
            </a:r>
          </a:p>
        </p:txBody>
      </p:sp>
      <p:sp>
        <p:nvSpPr>
          <p:cNvPr id="66" name="TextBox 66"/>
          <p:cNvSpPr txBox="1"/>
          <p:nvPr/>
        </p:nvSpPr>
        <p:spPr>
          <a:xfrm>
            <a:off x="9435510" y="1678854"/>
            <a:ext cx="8352096" cy="596959"/>
          </a:xfrm>
          <a:prstGeom prst="rect">
            <a:avLst/>
          </a:prstGeom>
        </p:spPr>
        <p:txBody>
          <a:bodyPr lIns="0" tIns="0" rIns="0" bIns="0" rtlCol="0" anchor="t">
            <a:spAutoFit/>
          </a:bodyPr>
          <a:lstStyle/>
          <a:p>
            <a:pPr algn="l">
              <a:lnSpc>
                <a:spcPts val="4899"/>
              </a:lnSpc>
            </a:pPr>
            <a:r>
              <a:rPr lang="en-US" sz="3500" spc="-7" dirty="0">
                <a:solidFill>
                  <a:srgbClr val="F38120"/>
                </a:solidFill>
                <a:latin typeface="Montserrat 2"/>
                <a:ea typeface="Montserrat 2"/>
                <a:cs typeface="Montserrat 2"/>
                <a:sym typeface="Montserrat 2"/>
              </a:rPr>
              <a:t>Now:</a:t>
            </a:r>
          </a:p>
        </p:txBody>
      </p:sp>
      <p:sp>
        <p:nvSpPr>
          <p:cNvPr id="67" name="TextBox 67"/>
          <p:cNvSpPr txBox="1"/>
          <p:nvPr/>
        </p:nvSpPr>
        <p:spPr>
          <a:xfrm>
            <a:off x="1037097" y="6238429"/>
            <a:ext cx="8352096" cy="596959"/>
          </a:xfrm>
          <a:prstGeom prst="rect">
            <a:avLst/>
          </a:prstGeom>
        </p:spPr>
        <p:txBody>
          <a:bodyPr lIns="0" tIns="0" rIns="0" bIns="0" rtlCol="0" anchor="t">
            <a:spAutoFit/>
          </a:bodyPr>
          <a:lstStyle/>
          <a:p>
            <a:pPr algn="l">
              <a:lnSpc>
                <a:spcPts val="4899"/>
              </a:lnSpc>
            </a:pPr>
            <a:r>
              <a:rPr lang="en-US" sz="3500" spc="-7" dirty="0">
                <a:solidFill>
                  <a:srgbClr val="F38120"/>
                </a:solidFill>
                <a:latin typeface="Montserrat 2"/>
                <a:ea typeface="Montserrat 2"/>
                <a:cs typeface="Montserrat 2"/>
                <a:sym typeface="Montserrat 2"/>
              </a:rPr>
              <a:t>From September 2025:</a:t>
            </a:r>
          </a:p>
        </p:txBody>
      </p:sp>
      <p:sp>
        <p:nvSpPr>
          <p:cNvPr id="71" name="TextBox 10">
            <a:extLst>
              <a:ext uri="{FF2B5EF4-FFF2-40B4-BE49-F238E27FC236}">
                <a16:creationId xmlns:a16="http://schemas.microsoft.com/office/drawing/2014/main" id="{8B3E8783-1F40-159F-81C8-CAC4495F6839}"/>
              </a:ext>
            </a:extLst>
          </p:cNvPr>
          <p:cNvSpPr txBox="1"/>
          <p:nvPr/>
        </p:nvSpPr>
        <p:spPr>
          <a:xfrm>
            <a:off x="-196426" y="2695"/>
            <a:ext cx="3357893" cy="908475"/>
          </a:xfrm>
          <a:prstGeom prst="rect">
            <a:avLst/>
          </a:prstGeom>
        </p:spPr>
        <p:txBody>
          <a:bodyPr lIns="50800" tIns="50800" rIns="50800" bIns="50800" rtlCol="0" anchor="t"/>
          <a:lstStyle/>
          <a:p>
            <a:pPr algn="ctr">
              <a:lnSpc>
                <a:spcPts val="2879"/>
              </a:lnSpc>
            </a:pPr>
            <a:endParaRPr lang="en-US" sz="2400" spc="22" dirty="0">
              <a:solidFill>
                <a:srgbClr val="000000"/>
              </a:solidFill>
              <a:latin typeface="Montserrat 1"/>
              <a:ea typeface="Montserrat 1"/>
              <a:cs typeface="Montserrat 1"/>
              <a:sym typeface="Montserrat 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14252" y="1875768"/>
            <a:ext cx="9542658" cy="2790958"/>
            <a:chOff x="0" y="0"/>
            <a:chExt cx="2779071" cy="812800"/>
          </a:xfrm>
        </p:grpSpPr>
        <p:sp>
          <p:nvSpPr>
            <p:cNvPr id="3" name="Freeform 3"/>
            <p:cNvSpPr/>
            <p:nvPr/>
          </p:nvSpPr>
          <p:spPr>
            <a:xfrm>
              <a:off x="0" y="0"/>
              <a:ext cx="2779071" cy="812800"/>
            </a:xfrm>
            <a:custGeom>
              <a:avLst/>
              <a:gdLst/>
              <a:ahLst/>
              <a:cxnLst/>
              <a:rect l="l" t="t" r="r" b="b"/>
              <a:pathLst>
                <a:path w="2779071" h="812800">
                  <a:moveTo>
                    <a:pt x="81130" y="0"/>
                  </a:moveTo>
                  <a:lnTo>
                    <a:pt x="2697942" y="0"/>
                  </a:lnTo>
                  <a:cubicBezTo>
                    <a:pt x="2719459" y="0"/>
                    <a:pt x="2740094" y="8548"/>
                    <a:pt x="2755309" y="23762"/>
                  </a:cubicBezTo>
                  <a:cubicBezTo>
                    <a:pt x="2770524" y="38977"/>
                    <a:pt x="2779071" y="59613"/>
                    <a:pt x="2779071" y="81130"/>
                  </a:cubicBezTo>
                  <a:lnTo>
                    <a:pt x="2779071" y="731670"/>
                  </a:lnTo>
                  <a:cubicBezTo>
                    <a:pt x="2779071" y="753187"/>
                    <a:pt x="2770524" y="773823"/>
                    <a:pt x="2755309" y="789038"/>
                  </a:cubicBezTo>
                  <a:cubicBezTo>
                    <a:pt x="2740094" y="804252"/>
                    <a:pt x="2719459" y="812800"/>
                    <a:pt x="2697942" y="812800"/>
                  </a:cubicBezTo>
                  <a:lnTo>
                    <a:pt x="81130" y="812800"/>
                  </a:lnTo>
                  <a:cubicBezTo>
                    <a:pt x="59613" y="812800"/>
                    <a:pt x="38977" y="804252"/>
                    <a:pt x="23762" y="789038"/>
                  </a:cubicBezTo>
                  <a:cubicBezTo>
                    <a:pt x="8548" y="773823"/>
                    <a:pt x="0" y="753187"/>
                    <a:pt x="0" y="731670"/>
                  </a:cubicBezTo>
                  <a:lnTo>
                    <a:pt x="0" y="81130"/>
                  </a:lnTo>
                  <a:cubicBezTo>
                    <a:pt x="0" y="59613"/>
                    <a:pt x="8548" y="38977"/>
                    <a:pt x="23762" y="23762"/>
                  </a:cubicBezTo>
                  <a:cubicBezTo>
                    <a:pt x="38977" y="8548"/>
                    <a:pt x="59613" y="0"/>
                    <a:pt x="81130" y="0"/>
                  </a:cubicBezTo>
                  <a:close/>
                </a:path>
              </a:pathLst>
            </a:custGeom>
            <a:solidFill>
              <a:srgbClr val="DEE3E9"/>
            </a:solidFill>
          </p:spPr>
          <p:txBody>
            <a:bodyPr/>
            <a:lstStyle/>
            <a:p>
              <a:endParaRPr lang="en-GB"/>
            </a:p>
          </p:txBody>
        </p:sp>
        <p:sp>
          <p:nvSpPr>
            <p:cNvPr id="4" name="TextBox 4"/>
            <p:cNvSpPr txBox="1"/>
            <p:nvPr/>
          </p:nvSpPr>
          <p:spPr>
            <a:xfrm>
              <a:off x="0" y="-38100"/>
              <a:ext cx="2779071"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028700" y="2403835"/>
            <a:ext cx="6351615" cy="6326804"/>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9640" r="-39783"/>
              </a:stretch>
            </a:blipFill>
          </p:spPr>
          <p:txBody>
            <a:bodyPr/>
            <a:lstStyle/>
            <a:p>
              <a:endParaRPr lang="en-GB"/>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grpSp>
      <p:sp>
        <p:nvSpPr>
          <p:cNvPr id="8" name="TextBox 8"/>
          <p:cNvSpPr txBox="1"/>
          <p:nvPr/>
        </p:nvSpPr>
        <p:spPr>
          <a:xfrm>
            <a:off x="8094793" y="2387537"/>
            <a:ext cx="8781576" cy="2154436"/>
          </a:xfrm>
          <a:prstGeom prst="rect">
            <a:avLst/>
          </a:prstGeom>
        </p:spPr>
        <p:txBody>
          <a:bodyPr lIns="0" tIns="0" rIns="0" bIns="0" rtlCol="0" anchor="t">
            <a:spAutoFit/>
          </a:bodyPr>
          <a:lstStyle/>
          <a:p>
            <a:pPr algn="ctr">
              <a:lnSpc>
                <a:spcPts val="4199"/>
              </a:lnSpc>
            </a:pPr>
            <a:r>
              <a:rPr lang="en-US" sz="3600" dirty="0">
                <a:solidFill>
                  <a:srgbClr val="000000"/>
                </a:solidFill>
                <a:latin typeface="Montserrat 3"/>
                <a:ea typeface="Montserrat 3"/>
                <a:cs typeface="Montserrat 3"/>
                <a:sym typeface="Montserrat 3"/>
              </a:rPr>
              <a:t>HTQs teach specialist skills and you must have completed a level 3 qualification, such as A-levels, T Levels, BTECs or some advanced apprenticeships.</a:t>
            </a:r>
          </a:p>
        </p:txBody>
      </p:sp>
      <p:grpSp>
        <p:nvGrpSpPr>
          <p:cNvPr id="9" name="Group 9"/>
          <p:cNvGrpSpPr/>
          <p:nvPr/>
        </p:nvGrpSpPr>
        <p:grpSpPr>
          <a:xfrm>
            <a:off x="8949085" y="1538831"/>
            <a:ext cx="7068211" cy="673875"/>
            <a:chOff x="0" y="0"/>
            <a:chExt cx="1861587" cy="177481"/>
          </a:xfrm>
        </p:grpSpPr>
        <p:sp>
          <p:nvSpPr>
            <p:cNvPr id="10" name="Freeform 10"/>
            <p:cNvSpPr/>
            <p:nvPr/>
          </p:nvSpPr>
          <p:spPr>
            <a:xfrm>
              <a:off x="0" y="0"/>
              <a:ext cx="1861587" cy="177481"/>
            </a:xfrm>
            <a:custGeom>
              <a:avLst/>
              <a:gdLst/>
              <a:ahLst/>
              <a:cxnLst/>
              <a:rect l="l" t="t" r="r" b="b"/>
              <a:pathLst>
                <a:path w="1861587" h="177481">
                  <a:moveTo>
                    <a:pt x="88741" y="0"/>
                  </a:moveTo>
                  <a:lnTo>
                    <a:pt x="1772846" y="0"/>
                  </a:lnTo>
                  <a:cubicBezTo>
                    <a:pt x="1821856" y="0"/>
                    <a:pt x="1861587" y="39731"/>
                    <a:pt x="1861587" y="88741"/>
                  </a:cubicBezTo>
                  <a:lnTo>
                    <a:pt x="1861587" y="88741"/>
                  </a:lnTo>
                  <a:cubicBezTo>
                    <a:pt x="1861587" y="112276"/>
                    <a:pt x="1852237" y="134848"/>
                    <a:pt x="1835595" y="151490"/>
                  </a:cubicBezTo>
                  <a:cubicBezTo>
                    <a:pt x="1818953" y="168132"/>
                    <a:pt x="1796381" y="177481"/>
                    <a:pt x="1772846" y="177481"/>
                  </a:cubicBezTo>
                  <a:lnTo>
                    <a:pt x="88741" y="177481"/>
                  </a:lnTo>
                  <a:cubicBezTo>
                    <a:pt x="65205" y="177481"/>
                    <a:pt x="42634" y="168132"/>
                    <a:pt x="25992" y="151490"/>
                  </a:cubicBezTo>
                  <a:cubicBezTo>
                    <a:pt x="9349" y="134848"/>
                    <a:pt x="0" y="112276"/>
                    <a:pt x="0" y="88741"/>
                  </a:cubicBezTo>
                  <a:lnTo>
                    <a:pt x="0" y="88741"/>
                  </a:lnTo>
                  <a:cubicBezTo>
                    <a:pt x="0" y="65205"/>
                    <a:pt x="9349" y="42634"/>
                    <a:pt x="25992" y="25992"/>
                  </a:cubicBezTo>
                  <a:cubicBezTo>
                    <a:pt x="42634" y="9349"/>
                    <a:pt x="65205" y="0"/>
                    <a:pt x="88741"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sz="2400" dirty="0"/>
            </a:p>
          </p:txBody>
        </p:sp>
        <p:sp>
          <p:nvSpPr>
            <p:cNvPr id="11" name="TextBox 11"/>
            <p:cNvSpPr txBox="1"/>
            <p:nvPr/>
          </p:nvSpPr>
          <p:spPr>
            <a:xfrm>
              <a:off x="0" y="-38100"/>
              <a:ext cx="1861587" cy="21558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9774855" y="1678601"/>
            <a:ext cx="5416671" cy="373692"/>
          </a:xfrm>
          <a:prstGeom prst="rect">
            <a:avLst/>
          </a:prstGeom>
        </p:spPr>
        <p:txBody>
          <a:bodyPr lIns="0" tIns="0" rIns="0" bIns="0" rtlCol="0" anchor="t">
            <a:spAutoFit/>
          </a:bodyPr>
          <a:lstStyle/>
          <a:p>
            <a:pPr algn="ctr">
              <a:lnSpc>
                <a:spcPts val="2940"/>
              </a:lnSpc>
            </a:pPr>
            <a:r>
              <a:rPr lang="en-US" sz="2800" b="1" dirty="0">
                <a:solidFill>
                  <a:srgbClr val="000000"/>
                </a:solidFill>
                <a:latin typeface="Montserrat 3 Bold"/>
                <a:ea typeface="Montserrat 3 Bold"/>
                <a:cs typeface="Montserrat 3 Bold"/>
                <a:sym typeface="Montserrat 3 Bold"/>
              </a:rPr>
              <a:t>Which qualifications do you need?</a:t>
            </a:r>
          </a:p>
        </p:txBody>
      </p:sp>
      <p:sp>
        <p:nvSpPr>
          <p:cNvPr id="16" name="TextBox 16"/>
          <p:cNvSpPr txBox="1"/>
          <p:nvPr/>
        </p:nvSpPr>
        <p:spPr>
          <a:xfrm>
            <a:off x="304800" y="419100"/>
            <a:ext cx="8352096" cy="809068"/>
          </a:xfrm>
          <a:prstGeom prst="rect">
            <a:avLst/>
          </a:prstGeom>
        </p:spPr>
        <p:txBody>
          <a:bodyPr lIns="0" tIns="0" rIns="0" bIns="0" rtlCol="0" anchor="t">
            <a:spAutoFit/>
          </a:bodyPr>
          <a:lstStyle/>
          <a:p>
            <a:pPr algn="l">
              <a:lnSpc>
                <a:spcPts val="6325"/>
              </a:lnSpc>
            </a:pPr>
            <a:r>
              <a:rPr lang="en-US" sz="6000" b="1" spc="-10" dirty="0">
                <a:solidFill>
                  <a:srgbClr val="000000"/>
                </a:solidFill>
                <a:latin typeface="Montserrat 3 Bold" panose="020B0604020202020204"/>
                <a:ea typeface="Montserrat 2"/>
                <a:cs typeface="Montserrat 2"/>
                <a:sym typeface="Montserrat 2"/>
              </a:rPr>
              <a:t>Who can take an HTQ?</a:t>
            </a:r>
          </a:p>
        </p:txBody>
      </p:sp>
      <p:grpSp>
        <p:nvGrpSpPr>
          <p:cNvPr id="17" name="Group 17"/>
          <p:cNvGrpSpPr/>
          <p:nvPr/>
        </p:nvGrpSpPr>
        <p:grpSpPr>
          <a:xfrm>
            <a:off x="7711862" y="5222739"/>
            <a:ext cx="9542658" cy="4342450"/>
            <a:chOff x="0" y="0"/>
            <a:chExt cx="2779071" cy="1264635"/>
          </a:xfrm>
        </p:grpSpPr>
        <p:sp>
          <p:nvSpPr>
            <p:cNvPr id="18" name="Freeform 18"/>
            <p:cNvSpPr/>
            <p:nvPr/>
          </p:nvSpPr>
          <p:spPr>
            <a:xfrm>
              <a:off x="0" y="0"/>
              <a:ext cx="2779071" cy="1264635"/>
            </a:xfrm>
            <a:custGeom>
              <a:avLst/>
              <a:gdLst/>
              <a:ahLst/>
              <a:cxnLst/>
              <a:rect l="l" t="t" r="r" b="b"/>
              <a:pathLst>
                <a:path w="2779071" h="1264635">
                  <a:moveTo>
                    <a:pt x="81130" y="0"/>
                  </a:moveTo>
                  <a:lnTo>
                    <a:pt x="2697942" y="0"/>
                  </a:lnTo>
                  <a:cubicBezTo>
                    <a:pt x="2719459" y="0"/>
                    <a:pt x="2740094" y="8548"/>
                    <a:pt x="2755309" y="23762"/>
                  </a:cubicBezTo>
                  <a:cubicBezTo>
                    <a:pt x="2770524" y="38977"/>
                    <a:pt x="2779071" y="59613"/>
                    <a:pt x="2779071" y="81130"/>
                  </a:cubicBezTo>
                  <a:lnTo>
                    <a:pt x="2779071" y="1183505"/>
                  </a:lnTo>
                  <a:cubicBezTo>
                    <a:pt x="2779071" y="1205022"/>
                    <a:pt x="2770524" y="1225658"/>
                    <a:pt x="2755309" y="1240873"/>
                  </a:cubicBezTo>
                  <a:cubicBezTo>
                    <a:pt x="2740094" y="1256087"/>
                    <a:pt x="2719459" y="1264635"/>
                    <a:pt x="2697942" y="1264635"/>
                  </a:cubicBezTo>
                  <a:lnTo>
                    <a:pt x="81130" y="1264635"/>
                  </a:lnTo>
                  <a:cubicBezTo>
                    <a:pt x="59613" y="1264635"/>
                    <a:pt x="38977" y="1256087"/>
                    <a:pt x="23762" y="1240873"/>
                  </a:cubicBezTo>
                  <a:cubicBezTo>
                    <a:pt x="8548" y="1225658"/>
                    <a:pt x="0" y="1205022"/>
                    <a:pt x="0" y="1183505"/>
                  </a:cubicBezTo>
                  <a:lnTo>
                    <a:pt x="0" y="81130"/>
                  </a:lnTo>
                  <a:cubicBezTo>
                    <a:pt x="0" y="59613"/>
                    <a:pt x="8548" y="38977"/>
                    <a:pt x="23762" y="23762"/>
                  </a:cubicBezTo>
                  <a:cubicBezTo>
                    <a:pt x="38977" y="8548"/>
                    <a:pt x="59613" y="0"/>
                    <a:pt x="81130" y="0"/>
                  </a:cubicBezTo>
                  <a:close/>
                </a:path>
              </a:pathLst>
            </a:custGeom>
            <a:solidFill>
              <a:srgbClr val="DEE3E9"/>
            </a:solidFill>
          </p:spPr>
          <p:txBody>
            <a:bodyPr/>
            <a:lstStyle/>
            <a:p>
              <a:endParaRPr lang="en-GB"/>
            </a:p>
          </p:txBody>
        </p:sp>
        <p:sp>
          <p:nvSpPr>
            <p:cNvPr id="19" name="TextBox 19"/>
            <p:cNvSpPr txBox="1"/>
            <p:nvPr/>
          </p:nvSpPr>
          <p:spPr>
            <a:xfrm>
              <a:off x="0" y="-38100"/>
              <a:ext cx="2779071" cy="130273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8001000" y="5760141"/>
            <a:ext cx="9095553" cy="3205365"/>
          </a:xfrm>
          <a:prstGeom prst="rect">
            <a:avLst/>
          </a:prstGeom>
        </p:spPr>
        <p:txBody>
          <a:bodyPr wrap="square" lIns="0" tIns="0" rIns="0" bIns="0" rtlCol="0" anchor="t">
            <a:spAutoFit/>
          </a:bodyPr>
          <a:lstStyle/>
          <a:p>
            <a:pPr algn="ctr">
              <a:lnSpc>
                <a:spcPts val="4199"/>
              </a:lnSpc>
            </a:pPr>
            <a:r>
              <a:rPr lang="en-US" sz="3600" dirty="0">
                <a:solidFill>
                  <a:srgbClr val="000000"/>
                </a:solidFill>
                <a:latin typeface="Montserrat 3"/>
                <a:ea typeface="Montserrat 3"/>
                <a:cs typeface="Montserrat 3"/>
                <a:sym typeface="Montserrat 3"/>
              </a:rPr>
              <a:t>You need to be at least 18 to start an HTQ, but you can apply while you are still at school and before you turn 18.</a:t>
            </a:r>
          </a:p>
          <a:p>
            <a:pPr algn="ctr">
              <a:lnSpc>
                <a:spcPts val="4199"/>
              </a:lnSpc>
            </a:pPr>
            <a:endParaRPr lang="en-US" sz="3600" dirty="0">
              <a:solidFill>
                <a:srgbClr val="000000"/>
              </a:solidFill>
              <a:latin typeface="Montserrat 3"/>
              <a:ea typeface="Montserrat 3"/>
              <a:cs typeface="Montserrat 3"/>
              <a:sym typeface="Montserrat 3"/>
            </a:endParaRPr>
          </a:p>
          <a:p>
            <a:pPr algn="ctr">
              <a:lnSpc>
                <a:spcPts val="4199"/>
              </a:lnSpc>
            </a:pPr>
            <a:r>
              <a:rPr lang="en-US" sz="3600" dirty="0">
                <a:solidFill>
                  <a:srgbClr val="000000"/>
                </a:solidFill>
                <a:latin typeface="Montserrat 3"/>
                <a:ea typeface="Montserrat 3"/>
                <a:cs typeface="Montserrat 3"/>
                <a:sym typeface="Montserrat 3"/>
              </a:rPr>
              <a:t>There is no upper age limit and HTQs are also suitable for anyone looking to upskill or retrain.</a:t>
            </a:r>
          </a:p>
        </p:txBody>
      </p:sp>
      <p:grpSp>
        <p:nvGrpSpPr>
          <p:cNvPr id="21" name="Group 21"/>
          <p:cNvGrpSpPr/>
          <p:nvPr/>
        </p:nvGrpSpPr>
        <p:grpSpPr>
          <a:xfrm>
            <a:off x="8946695" y="4885802"/>
            <a:ext cx="7068211" cy="673875"/>
            <a:chOff x="0" y="0"/>
            <a:chExt cx="1861587" cy="177481"/>
          </a:xfrm>
        </p:grpSpPr>
        <p:sp>
          <p:nvSpPr>
            <p:cNvPr id="22" name="Freeform 22"/>
            <p:cNvSpPr/>
            <p:nvPr/>
          </p:nvSpPr>
          <p:spPr>
            <a:xfrm>
              <a:off x="0" y="0"/>
              <a:ext cx="1861587" cy="177481"/>
            </a:xfrm>
            <a:custGeom>
              <a:avLst/>
              <a:gdLst/>
              <a:ahLst/>
              <a:cxnLst/>
              <a:rect l="l" t="t" r="r" b="b"/>
              <a:pathLst>
                <a:path w="1861587" h="177481">
                  <a:moveTo>
                    <a:pt x="88741" y="0"/>
                  </a:moveTo>
                  <a:lnTo>
                    <a:pt x="1772846" y="0"/>
                  </a:lnTo>
                  <a:cubicBezTo>
                    <a:pt x="1821856" y="0"/>
                    <a:pt x="1861587" y="39731"/>
                    <a:pt x="1861587" y="88741"/>
                  </a:cubicBezTo>
                  <a:lnTo>
                    <a:pt x="1861587" y="88741"/>
                  </a:lnTo>
                  <a:cubicBezTo>
                    <a:pt x="1861587" y="112276"/>
                    <a:pt x="1852237" y="134848"/>
                    <a:pt x="1835595" y="151490"/>
                  </a:cubicBezTo>
                  <a:cubicBezTo>
                    <a:pt x="1818953" y="168132"/>
                    <a:pt x="1796381" y="177481"/>
                    <a:pt x="1772846" y="177481"/>
                  </a:cubicBezTo>
                  <a:lnTo>
                    <a:pt x="88741" y="177481"/>
                  </a:lnTo>
                  <a:cubicBezTo>
                    <a:pt x="65205" y="177481"/>
                    <a:pt x="42634" y="168132"/>
                    <a:pt x="25992" y="151490"/>
                  </a:cubicBezTo>
                  <a:cubicBezTo>
                    <a:pt x="9349" y="134848"/>
                    <a:pt x="0" y="112276"/>
                    <a:pt x="0" y="88741"/>
                  </a:cubicBezTo>
                  <a:lnTo>
                    <a:pt x="0" y="88741"/>
                  </a:lnTo>
                  <a:cubicBezTo>
                    <a:pt x="0" y="65205"/>
                    <a:pt x="9349" y="42634"/>
                    <a:pt x="25992" y="25992"/>
                  </a:cubicBezTo>
                  <a:cubicBezTo>
                    <a:pt x="42634" y="9349"/>
                    <a:pt x="65205" y="0"/>
                    <a:pt x="88741"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GB"/>
            </a:p>
          </p:txBody>
        </p:sp>
        <p:sp>
          <p:nvSpPr>
            <p:cNvPr id="23" name="TextBox 23"/>
            <p:cNvSpPr txBox="1"/>
            <p:nvPr/>
          </p:nvSpPr>
          <p:spPr>
            <a:xfrm>
              <a:off x="0" y="-38100"/>
              <a:ext cx="1861587" cy="21558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772466" y="5025571"/>
            <a:ext cx="5416671" cy="373692"/>
          </a:xfrm>
          <a:prstGeom prst="rect">
            <a:avLst/>
          </a:prstGeom>
        </p:spPr>
        <p:txBody>
          <a:bodyPr lIns="0" tIns="0" rIns="0" bIns="0" rtlCol="0" anchor="t">
            <a:spAutoFit/>
          </a:bodyPr>
          <a:lstStyle/>
          <a:p>
            <a:pPr algn="ctr">
              <a:lnSpc>
                <a:spcPts val="2940"/>
              </a:lnSpc>
            </a:pPr>
            <a:r>
              <a:rPr lang="en-US" sz="2800" b="1" dirty="0">
                <a:solidFill>
                  <a:srgbClr val="000000"/>
                </a:solidFill>
                <a:latin typeface="Montserrat 3 Bold"/>
                <a:ea typeface="Montserrat 3 Bold"/>
                <a:cs typeface="Montserrat 3 Bold"/>
                <a:sym typeface="Montserrat 3 Bold"/>
              </a:rPr>
              <a:t>How old do you need to be?</a:t>
            </a:r>
            <a:endParaRPr lang="en-US" sz="2100" b="1" dirty="0">
              <a:solidFill>
                <a:srgbClr val="000000"/>
              </a:solidFill>
              <a:latin typeface="Montserrat 3 Bold"/>
              <a:ea typeface="Montserrat 3 Bold"/>
              <a:cs typeface="Montserrat 3 Bold"/>
              <a:sym typeface="Montserrat 3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ation xmlns="01cdd075-c344-4c65-8551-ba9dc45e0196" xsi:nil="true"/>
    <lcf76f155ced4ddcb4097134ff3c332f xmlns="01cdd075-c344-4c65-8551-ba9dc45e0196">
      <Terms xmlns="http://schemas.microsoft.com/office/infopath/2007/PartnerControls"/>
    </lcf76f155ced4ddcb4097134ff3c332f>
    <TaxCatchAll xmlns="6c2c260b-7b8b-4528-a165-310b68aa19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7A01B3A3E01C46B68A68956A53F376" ma:contentTypeVersion="26" ma:contentTypeDescription="Create a new document." ma:contentTypeScope="" ma:versionID="8d04e287e6a13a8468adaba87eecab59">
  <xsd:schema xmlns:xsd="http://www.w3.org/2001/XMLSchema" xmlns:xs="http://www.w3.org/2001/XMLSchema" xmlns:p="http://schemas.microsoft.com/office/2006/metadata/properties" xmlns:ns2="01cdd075-c344-4c65-8551-ba9dc45e0196" xmlns:ns3="6c2c260b-7b8b-4528-a165-310b68aa19c0" targetNamespace="http://schemas.microsoft.com/office/2006/metadata/properties" ma:root="true" ma:fieldsID="9f07b3c49893a4df243fb3b485d27b2c" ns2:_="" ns3:_="">
    <xsd:import namespace="01cdd075-c344-4c65-8551-ba9dc45e0196"/>
    <xsd:import namespace="6c2c260b-7b8b-4528-a165-310b68aa19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OCR" minOccurs="0"/>
                <xsd:element ref="ns2:MediaServiceLocation" minOccurs="0"/>
                <xsd:element ref="ns3:SharedWithDetails" minOccurs="0"/>
                <xsd:element ref="ns2:MediaServiceEventHashCode" minOccurs="0"/>
                <xsd:element ref="ns2:MediaServiceGenerationTime" minOccurs="0"/>
                <xsd:element ref="ns2:Location" minOccurs="0"/>
                <xsd:element ref="ns2:f07d3687-ac90-42b1-a51b-18f0a9d734dcCountryOrRegion" minOccurs="0"/>
                <xsd:element ref="ns2:f07d3687-ac90-42b1-a51b-18f0a9d734dcState" minOccurs="0"/>
                <xsd:element ref="ns2:f07d3687-ac90-42b1-a51b-18f0a9d734dcCity" minOccurs="0"/>
                <xsd:element ref="ns2:f07d3687-ac90-42b1-a51b-18f0a9d734dcPostalCode" minOccurs="0"/>
                <xsd:element ref="ns2:f07d3687-ac90-42b1-a51b-18f0a9d734dcStreet" minOccurs="0"/>
                <xsd:element ref="ns2:f07d3687-ac90-42b1-a51b-18f0a9d734dcGeoLoc" minOccurs="0"/>
                <xsd:element ref="ns2:f07d3687-ac90-42b1-a51b-18f0a9d734dcDispNa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dd075-c344-4c65-8551-ba9dc45e0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ocation" ma:index="18" nillable="true" ma:displayName="Location" ma:format="Dropdown" ma:internalName="Location">
      <xsd:simpleType>
        <xsd:restriction base="dms:Unknown"/>
      </xsd:simpleType>
    </xsd:element>
    <xsd:element name="f07d3687-ac90-42b1-a51b-18f0a9d734dcCountryOrRegion" ma:index="19" nillable="true" ma:displayName="Location: Country/Region" ma:internalName="CountryOrRegion" ma:readOnly="true">
      <xsd:simpleType>
        <xsd:restriction base="dms:Text"/>
      </xsd:simpleType>
    </xsd:element>
    <xsd:element name="f07d3687-ac90-42b1-a51b-18f0a9d734dcState" ma:index="20" nillable="true" ma:displayName="Location: State" ma:internalName="State" ma:readOnly="true">
      <xsd:simpleType>
        <xsd:restriction base="dms:Text"/>
      </xsd:simpleType>
    </xsd:element>
    <xsd:element name="f07d3687-ac90-42b1-a51b-18f0a9d734dcCity" ma:index="21" nillable="true" ma:displayName="Location: City" ma:internalName="City" ma:readOnly="true">
      <xsd:simpleType>
        <xsd:restriction base="dms:Text"/>
      </xsd:simpleType>
    </xsd:element>
    <xsd:element name="f07d3687-ac90-42b1-a51b-18f0a9d734dcPostalCode" ma:index="22" nillable="true" ma:displayName="Location: Postal Code" ma:internalName="PostalCode" ma:readOnly="true">
      <xsd:simpleType>
        <xsd:restriction base="dms:Text"/>
      </xsd:simpleType>
    </xsd:element>
    <xsd:element name="f07d3687-ac90-42b1-a51b-18f0a9d734dcStreet" ma:index="23" nillable="true" ma:displayName="Location: Street" ma:internalName="Street" ma:readOnly="true">
      <xsd:simpleType>
        <xsd:restriction base="dms:Text"/>
      </xsd:simpleType>
    </xsd:element>
    <xsd:element name="f07d3687-ac90-42b1-a51b-18f0a9d734dcGeoLoc" ma:index="24" nillable="true" ma:displayName="Location: Coordinates" ma:internalName="GeoLoc" ma:readOnly="true">
      <xsd:simpleType>
        <xsd:restriction base="dms:Unknown"/>
      </xsd:simpleType>
    </xsd:element>
    <xsd:element name="f07d3687-ac90-42b1-a51b-18f0a9d734dcDispName" ma:index="25" nillable="true" ma:displayName="Location: Name" ma:internalName="DispNa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ff8b8215-537e-473c-a938-1c22ac075c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2c260b-7b8b-4528-a165-310b68aa19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177cddd9-1127-4499-8272-b131e8285558}" ma:internalName="TaxCatchAll" ma:showField="CatchAllData" ma:web="6c2c260b-7b8b-4528-a165-310b68aa19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39B9F-AAB1-4D95-98C1-5A06958BE67C}">
  <ds:schemaRefs>
    <ds:schemaRef ds:uri="http://purl.org/dc/elements/1.1/"/>
    <ds:schemaRef ds:uri="http://purl.org/dc/terms/"/>
    <ds:schemaRef ds:uri="01cdd075-c344-4c65-8551-ba9dc45e0196"/>
    <ds:schemaRef ds:uri="http://schemas.microsoft.com/office/infopath/2007/PartnerControls"/>
    <ds:schemaRef ds:uri="6c2c260b-7b8b-4528-a165-310b68aa19c0"/>
    <ds:schemaRef ds:uri="http://purl.org/dc/dcmitype/"/>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DC849A49-9046-4226-ABEF-EBCD174EE0A9}">
  <ds:schemaRefs>
    <ds:schemaRef ds:uri="http://schemas.microsoft.com/sharepoint/v3/contenttype/forms"/>
  </ds:schemaRefs>
</ds:datastoreItem>
</file>

<file path=customXml/itemProps3.xml><?xml version="1.0" encoding="utf-8"?>
<ds:datastoreItem xmlns:ds="http://schemas.openxmlformats.org/officeDocument/2006/customXml" ds:itemID="{00EC8312-7C15-4E30-93DF-A94DD284E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cdd075-c344-4c65-8551-ba9dc45e0196"/>
    <ds:schemaRef ds:uri="6c2c260b-7b8b-4528-a165-310b68aa1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1875</Words>
  <Application>Microsoft Office PowerPoint</Application>
  <PresentationFormat>Custom</PresentationFormat>
  <Paragraphs>172</Paragraphs>
  <Slides>20</Slides>
  <Notes>20</Notes>
  <HiddenSlides>4</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Montserrat 3</vt:lpstr>
      <vt:lpstr>Canva Sans Bold</vt:lpstr>
      <vt:lpstr>Montserrat 5</vt:lpstr>
      <vt:lpstr>Montserrat 2</vt:lpstr>
      <vt:lpstr>Calibri</vt:lpstr>
      <vt:lpstr>Arial</vt:lpstr>
      <vt:lpstr>Montserrat 3 Bold</vt:lpstr>
      <vt:lpstr>Aptos</vt:lpstr>
      <vt:lpstr>Montserrat 6</vt:lpstr>
      <vt:lpstr>Montserrat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HTQs slide deck</dc:title>
  <dc:creator>Helen Twomey</dc:creator>
  <cp:lastModifiedBy>Helen Twomey</cp:lastModifiedBy>
  <cp:revision>2</cp:revision>
  <dcterms:created xsi:type="dcterms:W3CDTF">2006-08-16T00:00:00Z</dcterms:created>
  <dcterms:modified xsi:type="dcterms:W3CDTF">2024-11-11T08:58:56Z</dcterms:modified>
  <dc:identifier>DAGVg49coo0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0x010100447A01B3A3E01C46B68A68956A53F376</vt:lpwstr>
  </property>
  <property fmtid="{D5CDD505-2E9C-101B-9397-08002B2CF9AE}" pid="3" name="MediaServiceImageTags">
    <vt:lpwstr/>
  </property>
</Properties>
</file>