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1877" r:id="rId5"/>
    <p:sldId id="314" r:id="rId6"/>
    <p:sldId id="1876" r:id="rId7"/>
    <p:sldId id="315" r:id="rId8"/>
    <p:sldId id="1878" r:id="rId9"/>
    <p:sldId id="316" r:id="rId10"/>
    <p:sldId id="321" r:id="rId11"/>
    <p:sldId id="317" r:id="rId12"/>
    <p:sldId id="318" r:id="rId13"/>
    <p:sldId id="322" r:id="rId14"/>
    <p:sldId id="319" r:id="rId15"/>
    <p:sldId id="320" r:id="rId16"/>
    <p:sldId id="267" r:id="rId17"/>
    <p:sldId id="324" r:id="rId18"/>
    <p:sldId id="323" r:id="rId19"/>
    <p:sldId id="325" r:id="rId20"/>
    <p:sldId id="271" r:id="rId21"/>
    <p:sldId id="311" r:id="rId22"/>
    <p:sldId id="292" r:id="rId23"/>
    <p:sldId id="326" r:id="rId24"/>
    <p:sldId id="300" r:id="rId25"/>
    <p:sldId id="299" r:id="rId26"/>
    <p:sldId id="303"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44167-8957-1297-71DF-31E23B79438C}" name="Rachel Green" initials="RG" userId="S::RGreen@careersandenterprise.co.uk::c107ac89-19ad-4d7a-a012-fa1c8edad10a" providerId="AD"/>
  <p188:author id="{36B12D77-F3DE-A1ED-F1A0-27797B1A4658}" name="Rachel Green" initials="RG" userId="S::rgreen@careersandenterprise.co.uk::c107ac89-19ad-4d7a-a012-fa1c8edad10a" providerId="AD"/>
  <p188:author id="{BDC9AAAA-C25C-AB69-7934-E4BCB8C0E796}" name="Isabel Hutton" initials="IH" userId="S::ihutton@careersandenterprise.co.uk::e1ed1acd-a03f-44ef-9237-5a2e87833f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4" clrIdx="2">
    <p:extLst>
      <p:ext uri="{19B8F6BF-5375-455C-9EA6-DF929625EA0E}">
        <p15:presenceInfo xmlns:p15="http://schemas.microsoft.com/office/powerpoint/2012/main" userId="65e5f55ea71344b4" providerId="Windows Live"/>
      </p:ext>
    </p:extLst>
  </p:cmAuthor>
  <p:cmAuthor id="4" name="Beth Jones" initials="BJ" lastIdx="14" clrIdx="3">
    <p:extLst>
      <p:ext uri="{19B8F6BF-5375-455C-9EA6-DF929625EA0E}">
        <p15:presenceInfo xmlns:p15="http://schemas.microsoft.com/office/powerpoint/2012/main" userId="S::bj@gatsby.org.uk::583c0d49-59a2-4fde-8f0c-1206651206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B9E"/>
    <a:srgbClr val="09AFA9"/>
    <a:srgbClr val="0D6790"/>
    <a:srgbClr val="00A8A8"/>
    <a:srgbClr val="162A49"/>
    <a:srgbClr val="00B7BD"/>
    <a:srgbClr val="575757"/>
    <a:srgbClr val="27334A"/>
    <a:srgbClr val="DF5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B9AAB-9FBA-4CBC-A020-EDAF13EEB8D4}" v="2" dt="2023-10-31T14:38:30.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Bright" userId="a7ec5abd-6d76-44df-ab0d-ade3466456f6" providerId="ADAL" clId="{8A0B9AAB-9FBA-4CBC-A020-EDAF13EEB8D4}"/>
    <pc:docChg chg="modSld">
      <pc:chgData name="Katie Bright" userId="a7ec5abd-6d76-44df-ab0d-ade3466456f6" providerId="ADAL" clId="{8A0B9AAB-9FBA-4CBC-A020-EDAF13EEB8D4}" dt="2023-10-31T14:24:41.863" v="0" actId="14100"/>
      <pc:docMkLst>
        <pc:docMk/>
      </pc:docMkLst>
      <pc:sldChg chg="modSp mod">
        <pc:chgData name="Katie Bright" userId="a7ec5abd-6d76-44df-ab0d-ade3466456f6" providerId="ADAL" clId="{8A0B9AAB-9FBA-4CBC-A020-EDAF13EEB8D4}" dt="2023-10-31T14:24:41.863" v="0" actId="14100"/>
        <pc:sldMkLst>
          <pc:docMk/>
          <pc:sldMk cId="1815768520" sldId="1876"/>
        </pc:sldMkLst>
        <pc:picChg chg="mod">
          <ac:chgData name="Katie Bright" userId="a7ec5abd-6d76-44df-ab0d-ade3466456f6" providerId="ADAL" clId="{8A0B9AAB-9FBA-4CBC-A020-EDAF13EEB8D4}" dt="2023-10-31T14:24:41.863" v="0" actId="14100"/>
          <ac:picMkLst>
            <pc:docMk/>
            <pc:sldMk cId="1815768520" sldId="1876"/>
            <ac:picMk id="3" creationId="{8B7A2ED2-0B53-B1F8-4D4D-6FBAF59D8CAF}"/>
          </ac:picMkLst>
        </pc:picChg>
      </pc:sldChg>
    </pc:docChg>
  </pc:docChgLst>
  <pc:docChgLst>
    <pc:chgData name="Anna Morrison" userId="7eae6f2c-8375-4b1b-a6c5-74d79ab14498" providerId="ADAL" clId="{C233654E-9C61-41B5-A0C5-AFFF7B87426C}"/>
    <pc:docChg chg="undo custSel addSld delSld modSld sldOrd delMainMaster modMainMaster">
      <pc:chgData name="Anna Morrison" userId="7eae6f2c-8375-4b1b-a6c5-74d79ab14498" providerId="ADAL" clId="{C233654E-9C61-41B5-A0C5-AFFF7B87426C}" dt="2023-10-31T13:27:43.930" v="241" actId="20577"/>
      <pc:docMkLst>
        <pc:docMk/>
      </pc:docMkLst>
      <pc:sldChg chg="delSp modSp del mod">
        <pc:chgData name="Anna Morrison" userId="7eae6f2c-8375-4b1b-a6c5-74d79ab14498" providerId="ADAL" clId="{C233654E-9C61-41B5-A0C5-AFFF7B87426C}" dt="2023-10-30T05:08:12.432" v="63" actId="47"/>
        <pc:sldMkLst>
          <pc:docMk/>
          <pc:sldMk cId="881691762" sldId="257"/>
        </pc:sldMkLst>
        <pc:spChg chg="mod">
          <ac:chgData name="Anna Morrison" userId="7eae6f2c-8375-4b1b-a6c5-74d79ab14498" providerId="ADAL" clId="{C233654E-9C61-41B5-A0C5-AFFF7B87426C}" dt="2023-10-30T05:00:24.378" v="34" actId="20577"/>
          <ac:spMkLst>
            <pc:docMk/>
            <pc:sldMk cId="881691762" sldId="257"/>
            <ac:spMk id="11" creationId="{F739007E-CC9A-C240-83AB-3B491F81C7E1}"/>
          </ac:spMkLst>
        </pc:spChg>
        <pc:spChg chg="del">
          <ac:chgData name="Anna Morrison" userId="7eae6f2c-8375-4b1b-a6c5-74d79ab14498" providerId="ADAL" clId="{C233654E-9C61-41B5-A0C5-AFFF7B87426C}" dt="2023-10-30T05:07:55.236" v="58" actId="21"/>
          <ac:spMkLst>
            <pc:docMk/>
            <pc:sldMk cId="881691762" sldId="257"/>
            <ac:spMk id="14" creationId="{ED5F694B-E2E3-9DAF-BB10-90BEB9D19B3E}"/>
          </ac:spMkLst>
        </pc:spChg>
      </pc:sldChg>
      <pc:sldChg chg="modSp mod">
        <pc:chgData name="Anna Morrison" userId="7eae6f2c-8375-4b1b-a6c5-74d79ab14498" providerId="ADAL" clId="{C233654E-9C61-41B5-A0C5-AFFF7B87426C}" dt="2023-10-30T05:17:11.717" v="213" actId="20577"/>
        <pc:sldMkLst>
          <pc:docMk/>
          <pc:sldMk cId="811488118" sldId="300"/>
        </pc:sldMkLst>
        <pc:spChg chg="mod">
          <ac:chgData name="Anna Morrison" userId="7eae6f2c-8375-4b1b-a6c5-74d79ab14498" providerId="ADAL" clId="{C233654E-9C61-41B5-A0C5-AFFF7B87426C}" dt="2023-10-30T05:17:11.717" v="213" actId="20577"/>
          <ac:spMkLst>
            <pc:docMk/>
            <pc:sldMk cId="811488118" sldId="300"/>
            <ac:spMk id="5" creationId="{317FD1B9-8C1F-4FA4-B4AD-F44A22708A5A}"/>
          </ac:spMkLst>
        </pc:spChg>
      </pc:sldChg>
      <pc:sldChg chg="delSp mod">
        <pc:chgData name="Anna Morrison" userId="7eae6f2c-8375-4b1b-a6c5-74d79ab14498" providerId="ADAL" clId="{C233654E-9C61-41B5-A0C5-AFFF7B87426C}" dt="2023-10-30T05:17:39.889" v="214" actId="478"/>
        <pc:sldMkLst>
          <pc:docMk/>
          <pc:sldMk cId="1076248788" sldId="310"/>
        </pc:sldMkLst>
        <pc:picChg chg="del">
          <ac:chgData name="Anna Morrison" userId="7eae6f2c-8375-4b1b-a6c5-74d79ab14498" providerId="ADAL" clId="{C233654E-9C61-41B5-A0C5-AFFF7B87426C}" dt="2023-10-30T05:17:39.889" v="214" actId="478"/>
          <ac:picMkLst>
            <pc:docMk/>
            <pc:sldMk cId="1076248788" sldId="310"/>
            <ac:picMk id="3" creationId="{B1F29BC2-DFC0-EB11-DE02-E582F4B32506}"/>
          </ac:picMkLst>
        </pc:picChg>
      </pc:sldChg>
      <pc:sldChg chg="modSp mod">
        <pc:chgData name="Anna Morrison" userId="7eae6f2c-8375-4b1b-a6c5-74d79ab14498" providerId="ADAL" clId="{C233654E-9C61-41B5-A0C5-AFFF7B87426C}" dt="2023-10-31T13:27:43.930" v="241" actId="20577"/>
        <pc:sldMkLst>
          <pc:docMk/>
          <pc:sldMk cId="3275616949" sldId="311"/>
        </pc:sldMkLst>
        <pc:spChg chg="mod">
          <ac:chgData name="Anna Morrison" userId="7eae6f2c-8375-4b1b-a6c5-74d79ab14498" providerId="ADAL" clId="{C233654E-9C61-41B5-A0C5-AFFF7B87426C}" dt="2023-10-31T13:27:43.930" v="241" actId="20577"/>
          <ac:spMkLst>
            <pc:docMk/>
            <pc:sldMk cId="3275616949" sldId="311"/>
            <ac:spMk id="7" creationId="{7C36897D-F159-46BB-01E5-DD1C1FFE0219}"/>
          </ac:spMkLst>
        </pc:spChg>
      </pc:sldChg>
      <pc:sldChg chg="delSp modSp mod">
        <pc:chgData name="Anna Morrison" userId="7eae6f2c-8375-4b1b-a6c5-74d79ab14498" providerId="ADAL" clId="{C233654E-9C61-41B5-A0C5-AFFF7B87426C}" dt="2023-10-31T13:22:01.655" v="223" actId="478"/>
        <pc:sldMkLst>
          <pc:docMk/>
          <pc:sldMk cId="4180605019" sldId="314"/>
        </pc:sldMkLst>
        <pc:spChg chg="mod">
          <ac:chgData name="Anna Morrison" userId="7eae6f2c-8375-4b1b-a6c5-74d79ab14498" providerId="ADAL" clId="{C233654E-9C61-41B5-A0C5-AFFF7B87426C}" dt="2023-10-30T04:57:24.689" v="12" actId="20577"/>
          <ac:spMkLst>
            <pc:docMk/>
            <pc:sldMk cId="4180605019" sldId="314"/>
            <ac:spMk id="4" creationId="{2B791B9F-15F1-6421-3765-624AB00E1BD0}"/>
          </ac:spMkLst>
        </pc:spChg>
        <pc:spChg chg="mod">
          <ac:chgData name="Anna Morrison" userId="7eae6f2c-8375-4b1b-a6c5-74d79ab14498" providerId="ADAL" clId="{C233654E-9C61-41B5-A0C5-AFFF7B87426C}" dt="2023-10-30T05:00:03.778" v="31" actId="207"/>
          <ac:spMkLst>
            <pc:docMk/>
            <pc:sldMk cId="4180605019" sldId="314"/>
            <ac:spMk id="7" creationId="{26B9E623-8A2C-3749-94AA-3308AC0BEFE6}"/>
          </ac:spMkLst>
        </pc:spChg>
        <pc:picChg chg="del">
          <ac:chgData name="Anna Morrison" userId="7eae6f2c-8375-4b1b-a6c5-74d79ab14498" providerId="ADAL" clId="{C233654E-9C61-41B5-A0C5-AFFF7B87426C}" dt="2023-10-31T13:22:01.655" v="223" actId="478"/>
          <ac:picMkLst>
            <pc:docMk/>
            <pc:sldMk cId="4180605019" sldId="314"/>
            <ac:picMk id="5" creationId="{7D5E4697-61CC-56B3-1165-294E7051BE2D}"/>
          </ac:picMkLst>
        </pc:picChg>
        <pc:picChg chg="del">
          <ac:chgData name="Anna Morrison" userId="7eae6f2c-8375-4b1b-a6c5-74d79ab14498" providerId="ADAL" clId="{C233654E-9C61-41B5-A0C5-AFFF7B87426C}" dt="2023-10-30T04:57:55.699" v="13" actId="478"/>
          <ac:picMkLst>
            <pc:docMk/>
            <pc:sldMk cId="4180605019" sldId="314"/>
            <ac:picMk id="18" creationId="{4878C6C8-FE08-B34B-A951-E623B23D2B7A}"/>
          </ac:picMkLst>
        </pc:picChg>
      </pc:sldChg>
      <pc:sldChg chg="addSp delSp modSp mod">
        <pc:chgData name="Anna Morrison" userId="7eae6f2c-8375-4b1b-a6c5-74d79ab14498" providerId="ADAL" clId="{C233654E-9C61-41B5-A0C5-AFFF7B87426C}" dt="2023-10-31T13:22:07.676" v="225" actId="478"/>
        <pc:sldMkLst>
          <pc:docMk/>
          <pc:sldMk cId="3501750786" sldId="315"/>
        </pc:sldMkLst>
        <pc:spChg chg="add del">
          <ac:chgData name="Anna Morrison" userId="7eae6f2c-8375-4b1b-a6c5-74d79ab14498" providerId="ADAL" clId="{C233654E-9C61-41B5-A0C5-AFFF7B87426C}" dt="2023-10-31T13:20:45.085" v="217" actId="478"/>
          <ac:spMkLst>
            <pc:docMk/>
            <pc:sldMk cId="3501750786" sldId="315"/>
            <ac:spMk id="6" creationId="{60A79147-7948-6BD4-7B0C-A1A50F10A10F}"/>
          </ac:spMkLst>
        </pc:spChg>
        <pc:spChg chg="mod">
          <ac:chgData name="Anna Morrison" userId="7eae6f2c-8375-4b1b-a6c5-74d79ab14498" providerId="ADAL" clId="{C233654E-9C61-41B5-A0C5-AFFF7B87426C}" dt="2023-10-30T05:00:09.112" v="32" actId="207"/>
          <ac:spMkLst>
            <pc:docMk/>
            <pc:sldMk cId="3501750786" sldId="315"/>
            <ac:spMk id="7" creationId="{26B9E623-8A2C-3749-94AA-3308AC0BEFE6}"/>
          </ac:spMkLst>
        </pc:spChg>
        <pc:picChg chg="del">
          <ac:chgData name="Anna Morrison" userId="7eae6f2c-8375-4b1b-a6c5-74d79ab14498" providerId="ADAL" clId="{C233654E-9C61-41B5-A0C5-AFFF7B87426C}" dt="2023-10-30T04:58:01.560" v="15" actId="478"/>
          <ac:picMkLst>
            <pc:docMk/>
            <pc:sldMk cId="3501750786" sldId="315"/>
            <ac:picMk id="3" creationId="{920FAAAA-0EEF-F752-9BAA-6A70DBBAA936}"/>
          </ac:picMkLst>
        </pc:picChg>
        <pc:picChg chg="del">
          <ac:chgData name="Anna Morrison" userId="7eae6f2c-8375-4b1b-a6c5-74d79ab14498" providerId="ADAL" clId="{C233654E-9C61-41B5-A0C5-AFFF7B87426C}" dt="2023-10-31T13:22:07.676" v="225" actId="478"/>
          <ac:picMkLst>
            <pc:docMk/>
            <pc:sldMk cId="3501750786" sldId="315"/>
            <ac:picMk id="5" creationId="{7D5E4697-61CC-56B3-1165-294E7051BE2D}"/>
          </ac:picMkLst>
        </pc:picChg>
        <pc:picChg chg="add del mod">
          <ac:chgData name="Anna Morrison" userId="7eae6f2c-8375-4b1b-a6c5-74d79ab14498" providerId="ADAL" clId="{C233654E-9C61-41B5-A0C5-AFFF7B87426C}" dt="2023-10-31T13:19:31.935" v="215" actId="478"/>
          <ac:picMkLst>
            <pc:docMk/>
            <pc:sldMk cId="3501750786" sldId="315"/>
            <ac:picMk id="9" creationId="{79095478-E63F-4893-28EF-0BE71F6F851E}"/>
          </ac:picMkLst>
        </pc:picChg>
        <pc:picChg chg="add mod">
          <ac:chgData name="Anna Morrison" userId="7eae6f2c-8375-4b1b-a6c5-74d79ab14498" providerId="ADAL" clId="{C233654E-9C61-41B5-A0C5-AFFF7B87426C}" dt="2023-10-31T13:21:49.579" v="222" actId="1076"/>
          <ac:picMkLst>
            <pc:docMk/>
            <pc:sldMk cId="3501750786" sldId="315"/>
            <ac:picMk id="12" creationId="{638CCF7A-FC07-9732-A73D-D5B2D4718F99}"/>
          </ac:picMkLst>
        </pc:picChg>
        <pc:picChg chg="del">
          <ac:chgData name="Anna Morrison" userId="7eae6f2c-8375-4b1b-a6c5-74d79ab14498" providerId="ADAL" clId="{C233654E-9C61-41B5-A0C5-AFFF7B87426C}" dt="2023-10-30T04:57:59.975" v="14" actId="478"/>
          <ac:picMkLst>
            <pc:docMk/>
            <pc:sldMk cId="3501750786" sldId="315"/>
            <ac:picMk id="18" creationId="{4878C6C8-FE08-B34B-A951-E623B23D2B7A}"/>
          </ac:picMkLst>
        </pc:picChg>
        <pc:picChg chg="del">
          <ac:chgData name="Anna Morrison" userId="7eae6f2c-8375-4b1b-a6c5-74d79ab14498" providerId="ADAL" clId="{C233654E-9C61-41B5-A0C5-AFFF7B87426C}" dt="2023-10-30T05:08:23.099" v="64" actId="478"/>
          <ac:picMkLst>
            <pc:docMk/>
            <pc:sldMk cId="3501750786" sldId="315"/>
            <ac:picMk id="19" creationId="{0373E8F3-4C17-AB01-6A0E-C9DE9E980116}"/>
          </ac:picMkLst>
        </pc:picChg>
      </pc:sldChg>
      <pc:sldChg chg="modSp mod">
        <pc:chgData name="Anna Morrison" userId="7eae6f2c-8375-4b1b-a6c5-74d79ab14498" providerId="ADAL" clId="{C233654E-9C61-41B5-A0C5-AFFF7B87426C}" dt="2023-10-30T05:09:42.005" v="77" actId="20577"/>
        <pc:sldMkLst>
          <pc:docMk/>
          <pc:sldMk cId="4020411040" sldId="317"/>
        </pc:sldMkLst>
        <pc:spChg chg="mod">
          <ac:chgData name="Anna Morrison" userId="7eae6f2c-8375-4b1b-a6c5-74d79ab14498" providerId="ADAL" clId="{C233654E-9C61-41B5-A0C5-AFFF7B87426C}" dt="2023-10-30T05:09:42.005" v="77" actId="20577"/>
          <ac:spMkLst>
            <pc:docMk/>
            <pc:sldMk cId="4020411040" sldId="317"/>
            <ac:spMk id="3" creationId="{4DE24A5C-E3DA-F2C9-06A4-964658BB2EAC}"/>
          </ac:spMkLst>
        </pc:spChg>
      </pc:sldChg>
      <pc:sldChg chg="modSp mod">
        <pc:chgData name="Anna Morrison" userId="7eae6f2c-8375-4b1b-a6c5-74d79ab14498" providerId="ADAL" clId="{C233654E-9C61-41B5-A0C5-AFFF7B87426C}" dt="2023-10-30T05:10:15.452" v="89" actId="20577"/>
        <pc:sldMkLst>
          <pc:docMk/>
          <pc:sldMk cId="380396887" sldId="318"/>
        </pc:sldMkLst>
        <pc:spChg chg="mod">
          <ac:chgData name="Anna Morrison" userId="7eae6f2c-8375-4b1b-a6c5-74d79ab14498" providerId="ADAL" clId="{C233654E-9C61-41B5-A0C5-AFFF7B87426C}" dt="2023-10-30T05:10:15.452" v="89" actId="20577"/>
          <ac:spMkLst>
            <pc:docMk/>
            <pc:sldMk cId="380396887" sldId="318"/>
            <ac:spMk id="3" creationId="{DD07634C-9D0E-B1F7-5EC8-81A303225EFD}"/>
          </ac:spMkLst>
        </pc:spChg>
      </pc:sldChg>
      <pc:sldChg chg="modSp mod">
        <pc:chgData name="Anna Morrison" userId="7eae6f2c-8375-4b1b-a6c5-74d79ab14498" providerId="ADAL" clId="{C233654E-9C61-41B5-A0C5-AFFF7B87426C}" dt="2023-10-30T05:11:04.391" v="92" actId="20577"/>
        <pc:sldMkLst>
          <pc:docMk/>
          <pc:sldMk cId="3003146249" sldId="319"/>
        </pc:sldMkLst>
        <pc:spChg chg="mod">
          <ac:chgData name="Anna Morrison" userId="7eae6f2c-8375-4b1b-a6c5-74d79ab14498" providerId="ADAL" clId="{C233654E-9C61-41B5-A0C5-AFFF7B87426C}" dt="2023-10-30T05:11:04.391" v="92" actId="20577"/>
          <ac:spMkLst>
            <pc:docMk/>
            <pc:sldMk cId="3003146249" sldId="319"/>
            <ac:spMk id="3" creationId="{55550410-FDE9-0900-6DF9-A17E76819B94}"/>
          </ac:spMkLst>
        </pc:spChg>
      </pc:sldChg>
      <pc:sldChg chg="addSp delSp modSp mod">
        <pc:chgData name="Anna Morrison" userId="7eae6f2c-8375-4b1b-a6c5-74d79ab14498" providerId="ADAL" clId="{C233654E-9C61-41B5-A0C5-AFFF7B87426C}" dt="2023-10-30T05:11:38.290" v="110" actId="478"/>
        <pc:sldMkLst>
          <pc:docMk/>
          <pc:sldMk cId="3663342270" sldId="320"/>
        </pc:sldMkLst>
        <pc:graphicFrameChg chg="modGraphic">
          <ac:chgData name="Anna Morrison" userId="7eae6f2c-8375-4b1b-a6c5-74d79ab14498" providerId="ADAL" clId="{C233654E-9C61-41B5-A0C5-AFFF7B87426C}" dt="2023-10-30T05:11:29.833" v="108" actId="20577"/>
          <ac:graphicFrameMkLst>
            <pc:docMk/>
            <pc:sldMk cId="3663342270" sldId="320"/>
            <ac:graphicFrameMk id="4" creationId="{3E16D863-0FAC-5908-8E93-F371BF1ED91F}"/>
          </ac:graphicFrameMkLst>
        </pc:graphicFrameChg>
        <pc:picChg chg="add del mod">
          <ac:chgData name="Anna Morrison" userId="7eae6f2c-8375-4b1b-a6c5-74d79ab14498" providerId="ADAL" clId="{C233654E-9C61-41B5-A0C5-AFFF7B87426C}" dt="2023-10-30T05:11:38.290" v="110" actId="478"/>
          <ac:picMkLst>
            <pc:docMk/>
            <pc:sldMk cId="3663342270" sldId="320"/>
            <ac:picMk id="5" creationId="{7D990183-377F-7783-B755-87B7BF026E8D}"/>
          </ac:picMkLst>
        </pc:picChg>
      </pc:sldChg>
      <pc:sldChg chg="modSp mod">
        <pc:chgData name="Anna Morrison" userId="7eae6f2c-8375-4b1b-a6c5-74d79ab14498" providerId="ADAL" clId="{C233654E-9C61-41B5-A0C5-AFFF7B87426C}" dt="2023-10-30T05:10:30.013" v="91" actId="20577"/>
        <pc:sldMkLst>
          <pc:docMk/>
          <pc:sldMk cId="2209750070" sldId="322"/>
        </pc:sldMkLst>
        <pc:spChg chg="mod">
          <ac:chgData name="Anna Morrison" userId="7eae6f2c-8375-4b1b-a6c5-74d79ab14498" providerId="ADAL" clId="{C233654E-9C61-41B5-A0C5-AFFF7B87426C}" dt="2023-10-30T05:10:30.013" v="91" actId="20577"/>
          <ac:spMkLst>
            <pc:docMk/>
            <pc:sldMk cId="2209750070" sldId="322"/>
            <ac:spMk id="11" creationId="{19977688-41E6-1B45-87B2-5DE4B25D05A3}"/>
          </ac:spMkLst>
        </pc:spChg>
      </pc:sldChg>
      <pc:sldChg chg="addSp delSp modSp mod">
        <pc:chgData name="Anna Morrison" userId="7eae6f2c-8375-4b1b-a6c5-74d79ab14498" providerId="ADAL" clId="{C233654E-9C61-41B5-A0C5-AFFF7B87426C}" dt="2023-10-30T05:14:56.097" v="156" actId="20577"/>
        <pc:sldMkLst>
          <pc:docMk/>
          <pc:sldMk cId="1597091661" sldId="324"/>
        </pc:sldMkLst>
        <pc:spChg chg="mod">
          <ac:chgData name="Anna Morrison" userId="7eae6f2c-8375-4b1b-a6c5-74d79ab14498" providerId="ADAL" clId="{C233654E-9C61-41B5-A0C5-AFFF7B87426C}" dt="2023-10-30T05:14:56.097" v="156" actId="20577"/>
          <ac:spMkLst>
            <pc:docMk/>
            <pc:sldMk cId="1597091661" sldId="324"/>
            <ac:spMk id="3" creationId="{F6BA8FAE-3C0E-E54F-6FA1-273B831B8D62}"/>
          </ac:spMkLst>
        </pc:spChg>
        <pc:spChg chg="add del">
          <ac:chgData name="Anna Morrison" userId="7eae6f2c-8375-4b1b-a6c5-74d79ab14498" providerId="ADAL" clId="{C233654E-9C61-41B5-A0C5-AFFF7B87426C}" dt="2023-10-30T05:12:43.114" v="116" actId="478"/>
          <ac:spMkLst>
            <pc:docMk/>
            <pc:sldMk cId="1597091661" sldId="324"/>
            <ac:spMk id="6" creationId="{89F4731B-12A3-A0C4-1B20-D8A503DA8BB6}"/>
          </ac:spMkLst>
        </pc:spChg>
        <pc:picChg chg="del">
          <ac:chgData name="Anna Morrison" userId="7eae6f2c-8375-4b1b-a6c5-74d79ab14498" providerId="ADAL" clId="{C233654E-9C61-41B5-A0C5-AFFF7B87426C}" dt="2023-10-30T05:12:39.427" v="114" actId="478"/>
          <ac:picMkLst>
            <pc:docMk/>
            <pc:sldMk cId="1597091661" sldId="324"/>
            <ac:picMk id="11" creationId="{5D0FD2E6-1F05-E67C-F58D-29283367ABCA}"/>
          </ac:picMkLst>
        </pc:picChg>
        <pc:picChg chg="del">
          <ac:chgData name="Anna Morrison" userId="7eae6f2c-8375-4b1b-a6c5-74d79ab14498" providerId="ADAL" clId="{C233654E-9C61-41B5-A0C5-AFFF7B87426C}" dt="2023-10-30T05:12:37.171" v="113" actId="478"/>
          <ac:picMkLst>
            <pc:docMk/>
            <pc:sldMk cId="1597091661" sldId="324"/>
            <ac:picMk id="12" creationId="{8CF34F4B-EFB6-B14E-DE34-D39F7C2C6482}"/>
          </ac:picMkLst>
        </pc:picChg>
        <pc:picChg chg="del">
          <ac:chgData name="Anna Morrison" userId="7eae6f2c-8375-4b1b-a6c5-74d79ab14498" providerId="ADAL" clId="{C233654E-9C61-41B5-A0C5-AFFF7B87426C}" dt="2023-10-30T05:12:32.593" v="111" actId="478"/>
          <ac:picMkLst>
            <pc:docMk/>
            <pc:sldMk cId="1597091661" sldId="324"/>
            <ac:picMk id="16" creationId="{C6E7ED20-B9B8-02A1-1971-B6BFFB2A732C}"/>
          </ac:picMkLst>
        </pc:picChg>
        <pc:picChg chg="del">
          <ac:chgData name="Anna Morrison" userId="7eae6f2c-8375-4b1b-a6c5-74d79ab14498" providerId="ADAL" clId="{C233654E-9C61-41B5-A0C5-AFFF7B87426C}" dt="2023-10-30T05:12:34.825" v="112" actId="478"/>
          <ac:picMkLst>
            <pc:docMk/>
            <pc:sldMk cId="1597091661" sldId="324"/>
            <ac:picMk id="18" creationId="{73F9EBD7-CB93-3E8A-A74F-5E85BEF4928C}"/>
          </ac:picMkLst>
        </pc:picChg>
      </pc:sldChg>
      <pc:sldChg chg="modSp mod">
        <pc:chgData name="Anna Morrison" userId="7eae6f2c-8375-4b1b-a6c5-74d79ab14498" providerId="ADAL" clId="{C233654E-9C61-41B5-A0C5-AFFF7B87426C}" dt="2023-10-30T05:15:51.798" v="209" actId="20577"/>
        <pc:sldMkLst>
          <pc:docMk/>
          <pc:sldMk cId="1775628835" sldId="325"/>
        </pc:sldMkLst>
        <pc:spChg chg="mod">
          <ac:chgData name="Anna Morrison" userId="7eae6f2c-8375-4b1b-a6c5-74d79ab14498" providerId="ADAL" clId="{C233654E-9C61-41B5-A0C5-AFFF7B87426C}" dt="2023-10-30T05:15:51.798" v="209" actId="20577"/>
          <ac:spMkLst>
            <pc:docMk/>
            <pc:sldMk cId="1775628835" sldId="325"/>
            <ac:spMk id="3" creationId="{F6BA8FAE-3C0E-E54F-6FA1-273B831B8D62}"/>
          </ac:spMkLst>
        </pc:spChg>
      </pc:sldChg>
      <pc:sldChg chg="addSp delSp modSp mod modClrScheme chgLayout">
        <pc:chgData name="Anna Morrison" userId="7eae6f2c-8375-4b1b-a6c5-74d79ab14498" providerId="ADAL" clId="{C233654E-9C61-41B5-A0C5-AFFF7B87426C}" dt="2023-10-31T13:22:38.844" v="231" actId="478"/>
        <pc:sldMkLst>
          <pc:docMk/>
          <pc:sldMk cId="1815768520" sldId="1876"/>
        </pc:sldMkLst>
        <pc:spChg chg="add del mod ord">
          <ac:chgData name="Anna Morrison" userId="7eae6f2c-8375-4b1b-a6c5-74d79ab14498" providerId="ADAL" clId="{C233654E-9C61-41B5-A0C5-AFFF7B87426C}" dt="2023-10-31T13:22:35.291" v="230" actId="478"/>
          <ac:spMkLst>
            <pc:docMk/>
            <pc:sldMk cId="1815768520" sldId="1876"/>
            <ac:spMk id="6" creationId="{45DF2369-C532-0941-A837-690E6E27E5F0}"/>
          </ac:spMkLst>
        </pc:spChg>
        <pc:spChg chg="mod">
          <ac:chgData name="Anna Morrison" userId="7eae6f2c-8375-4b1b-a6c5-74d79ab14498" providerId="ADAL" clId="{C233654E-9C61-41B5-A0C5-AFFF7B87426C}" dt="2023-10-30T04:59:58.277" v="30" actId="207"/>
          <ac:spMkLst>
            <pc:docMk/>
            <pc:sldMk cId="1815768520" sldId="1876"/>
            <ac:spMk id="8" creationId="{E7EB928E-F0E1-2EEF-AA10-B9F58B3215DA}"/>
          </ac:spMkLst>
        </pc:spChg>
        <pc:spChg chg="add del mod ord">
          <ac:chgData name="Anna Morrison" userId="7eae6f2c-8375-4b1b-a6c5-74d79ab14498" providerId="ADAL" clId="{C233654E-9C61-41B5-A0C5-AFFF7B87426C}" dt="2023-10-31T13:22:38.844" v="231" actId="478"/>
          <ac:spMkLst>
            <pc:docMk/>
            <pc:sldMk cId="1815768520" sldId="1876"/>
            <ac:spMk id="14" creationId="{744307E3-C563-3D6A-C42A-116D691A789A}"/>
          </ac:spMkLst>
        </pc:spChg>
        <pc:picChg chg="del">
          <ac:chgData name="Anna Morrison" userId="7eae6f2c-8375-4b1b-a6c5-74d79ab14498" providerId="ADAL" clId="{C233654E-9C61-41B5-A0C5-AFFF7B87426C}" dt="2023-10-31T13:22:14.980" v="227" actId="478"/>
          <ac:picMkLst>
            <pc:docMk/>
            <pc:sldMk cId="1815768520" sldId="1876"/>
            <ac:picMk id="10" creationId="{06F84733-66A6-28DF-FD08-49F545BA6982}"/>
          </ac:picMkLst>
        </pc:picChg>
        <pc:picChg chg="del">
          <ac:chgData name="Anna Morrison" userId="7eae6f2c-8375-4b1b-a6c5-74d79ab14498" providerId="ADAL" clId="{C233654E-9C61-41B5-A0C5-AFFF7B87426C}" dt="2023-10-31T13:22:13.510" v="226" actId="478"/>
          <ac:picMkLst>
            <pc:docMk/>
            <pc:sldMk cId="1815768520" sldId="1876"/>
            <ac:picMk id="11" creationId="{E9B618C2-8C23-03BE-59B8-01DA9874FB08}"/>
          </ac:picMkLst>
        </pc:picChg>
        <pc:picChg chg="del">
          <ac:chgData name="Anna Morrison" userId="7eae6f2c-8375-4b1b-a6c5-74d79ab14498" providerId="ADAL" clId="{C233654E-9C61-41B5-A0C5-AFFF7B87426C}" dt="2023-10-31T13:22:04.384" v="224" actId="478"/>
          <ac:picMkLst>
            <pc:docMk/>
            <pc:sldMk cId="1815768520" sldId="1876"/>
            <ac:picMk id="12" creationId="{ECB716FD-06F3-4440-CBE7-25DF78A9F4B5}"/>
          </ac:picMkLst>
        </pc:picChg>
      </pc:sldChg>
      <pc:sldChg chg="addSp delSp modSp mod">
        <pc:chgData name="Anna Morrison" userId="7eae6f2c-8375-4b1b-a6c5-74d79ab14498" providerId="ADAL" clId="{C233654E-9C61-41B5-A0C5-AFFF7B87426C}" dt="2023-10-30T05:06:15.846" v="40" actId="732"/>
        <pc:sldMkLst>
          <pc:docMk/>
          <pc:sldMk cId="3749808406" sldId="1877"/>
        </pc:sldMkLst>
        <pc:spChg chg="add del mod ord">
          <ac:chgData name="Anna Morrison" userId="7eae6f2c-8375-4b1b-a6c5-74d79ab14498" providerId="ADAL" clId="{C233654E-9C61-41B5-A0C5-AFFF7B87426C}" dt="2023-10-30T05:04:03.748" v="35" actId="478"/>
          <ac:spMkLst>
            <pc:docMk/>
            <pc:sldMk cId="3749808406" sldId="1877"/>
            <ac:spMk id="2" creationId="{8D0C6E8C-C262-73E0-BE00-70A23F5368D9}"/>
          </ac:spMkLst>
        </pc:spChg>
        <pc:spChg chg="add del">
          <ac:chgData name="Anna Morrison" userId="7eae6f2c-8375-4b1b-a6c5-74d79ab14498" providerId="ADAL" clId="{C233654E-9C61-41B5-A0C5-AFFF7B87426C}" dt="2023-10-30T05:04:06.003" v="37" actId="22"/>
          <ac:spMkLst>
            <pc:docMk/>
            <pc:sldMk cId="3749808406" sldId="1877"/>
            <ac:spMk id="4" creationId="{DFBE1BBC-2E63-79C4-E77E-AE6F25634D20}"/>
          </ac:spMkLst>
        </pc:spChg>
        <pc:spChg chg="mod">
          <ac:chgData name="Anna Morrison" userId="7eae6f2c-8375-4b1b-a6c5-74d79ab14498" providerId="ADAL" clId="{C233654E-9C61-41B5-A0C5-AFFF7B87426C}" dt="2023-10-30T04:57:05.222" v="8" actId="1076"/>
          <ac:spMkLst>
            <pc:docMk/>
            <pc:sldMk cId="3749808406" sldId="1877"/>
            <ac:spMk id="11" creationId="{F739007E-CC9A-C240-83AB-3B491F81C7E1}"/>
          </ac:spMkLst>
        </pc:spChg>
        <pc:picChg chg="add mod ord modCrop">
          <ac:chgData name="Anna Morrison" userId="7eae6f2c-8375-4b1b-a6c5-74d79ab14498" providerId="ADAL" clId="{C233654E-9C61-41B5-A0C5-AFFF7B87426C}" dt="2023-10-30T05:06:15.846" v="40" actId="732"/>
          <ac:picMkLst>
            <pc:docMk/>
            <pc:sldMk cId="3749808406" sldId="1877"/>
            <ac:picMk id="6" creationId="{FD0A3F0B-6AE1-F829-CB46-E5EAC745C611}"/>
          </ac:picMkLst>
        </pc:picChg>
        <pc:picChg chg="add del">
          <ac:chgData name="Anna Morrison" userId="7eae6f2c-8375-4b1b-a6c5-74d79ab14498" providerId="ADAL" clId="{C233654E-9C61-41B5-A0C5-AFFF7B87426C}" dt="2023-10-30T04:58:52.944" v="16" actId="478"/>
          <ac:picMkLst>
            <pc:docMk/>
            <pc:sldMk cId="3749808406" sldId="1877"/>
            <ac:picMk id="8" creationId="{E22DA43A-9BCF-0CB3-53EE-BBD9A028D481}"/>
          </ac:picMkLst>
        </pc:picChg>
      </pc:sldChg>
      <pc:sldChg chg="addSp delSp modSp add mod ord">
        <pc:chgData name="Anna Morrison" userId="7eae6f2c-8375-4b1b-a6c5-74d79ab14498" providerId="ADAL" clId="{C233654E-9C61-41B5-A0C5-AFFF7B87426C}" dt="2023-10-30T05:08:05.665" v="62" actId="14100"/>
        <pc:sldMkLst>
          <pc:docMk/>
          <pc:sldMk cId="1675310166" sldId="1878"/>
        </pc:sldMkLst>
        <pc:spChg chg="add del mod">
          <ac:chgData name="Anna Morrison" userId="7eae6f2c-8375-4b1b-a6c5-74d79ab14498" providerId="ADAL" clId="{C233654E-9C61-41B5-A0C5-AFFF7B87426C}" dt="2023-10-30T05:07:57.943" v="59" actId="478"/>
          <ac:spMkLst>
            <pc:docMk/>
            <pc:sldMk cId="1675310166" sldId="1878"/>
            <ac:spMk id="2" creationId="{9E535C4F-BD32-EE90-25CE-591E76765273}"/>
          </ac:spMkLst>
        </pc:spChg>
        <pc:spChg chg="add mod">
          <ac:chgData name="Anna Morrison" userId="7eae6f2c-8375-4b1b-a6c5-74d79ab14498" providerId="ADAL" clId="{C233654E-9C61-41B5-A0C5-AFFF7B87426C}" dt="2023-10-30T05:08:05.665" v="62" actId="14100"/>
          <ac:spMkLst>
            <pc:docMk/>
            <pc:sldMk cId="1675310166" sldId="1878"/>
            <ac:spMk id="3" creationId="{DDDFC69C-1D06-E4A5-F1D5-4DC5C0BA929A}"/>
          </ac:spMkLst>
        </pc:spChg>
        <pc:spChg chg="mod">
          <ac:chgData name="Anna Morrison" userId="7eae6f2c-8375-4b1b-a6c5-74d79ab14498" providerId="ADAL" clId="{C233654E-9C61-41B5-A0C5-AFFF7B87426C}" dt="2023-10-30T05:07:48.208" v="56" actId="20577"/>
          <ac:spMkLst>
            <pc:docMk/>
            <pc:sldMk cId="1675310166" sldId="1878"/>
            <ac:spMk id="11" creationId="{F739007E-CC9A-C240-83AB-3B491F81C7E1}"/>
          </ac:spMkLst>
        </pc:spChg>
      </pc:sldChg>
      <pc:sldMasterChg chg="modSldLayout">
        <pc:chgData name="Anna Morrison" userId="7eae6f2c-8375-4b1b-a6c5-74d79ab14498" providerId="ADAL" clId="{C233654E-9C61-41B5-A0C5-AFFF7B87426C}" dt="2023-10-30T04:56:29.628" v="5" actId="14100"/>
        <pc:sldMasterMkLst>
          <pc:docMk/>
          <pc:sldMasterMk cId="2491945656" sldId="2147483648"/>
        </pc:sldMasterMkLst>
        <pc:sldLayoutChg chg="addSp delSp modSp mod">
          <pc:chgData name="Anna Morrison" userId="7eae6f2c-8375-4b1b-a6c5-74d79ab14498" providerId="ADAL" clId="{C233654E-9C61-41B5-A0C5-AFFF7B87426C}" dt="2023-10-30T04:56:29.628" v="5" actId="14100"/>
          <pc:sldLayoutMkLst>
            <pc:docMk/>
            <pc:sldMasterMk cId="2491945656" sldId="2147483648"/>
            <pc:sldLayoutMk cId="2374116221" sldId="2147483650"/>
          </pc:sldLayoutMkLst>
          <pc:spChg chg="add del">
            <ac:chgData name="Anna Morrison" userId="7eae6f2c-8375-4b1b-a6c5-74d79ab14498" providerId="ADAL" clId="{C233654E-9C61-41B5-A0C5-AFFF7B87426C}" dt="2023-10-30T04:56:00.357" v="2" actId="478"/>
            <ac:spMkLst>
              <pc:docMk/>
              <pc:sldMasterMk cId="2491945656" sldId="2147483648"/>
              <pc:sldLayoutMk cId="2374116221" sldId="2147483650"/>
              <ac:spMk id="14" creationId="{8C030D32-BF87-8B62-4BA1-F75EB9F64294}"/>
            </ac:spMkLst>
          </pc:spChg>
          <pc:picChg chg="del">
            <ac:chgData name="Anna Morrison" userId="7eae6f2c-8375-4b1b-a6c5-74d79ab14498" providerId="ADAL" clId="{C233654E-9C61-41B5-A0C5-AFFF7B87426C}" dt="2023-10-30T04:55:36.256" v="0" actId="478"/>
            <ac:picMkLst>
              <pc:docMk/>
              <pc:sldMasterMk cId="2491945656" sldId="2147483648"/>
              <pc:sldLayoutMk cId="2374116221" sldId="2147483650"/>
              <ac:picMk id="10" creationId="{D2FAF4AE-98F9-7C5D-B6E6-29E2113235AF}"/>
            </ac:picMkLst>
          </pc:picChg>
          <pc:picChg chg="add mod">
            <ac:chgData name="Anna Morrison" userId="7eae6f2c-8375-4b1b-a6c5-74d79ab14498" providerId="ADAL" clId="{C233654E-9C61-41B5-A0C5-AFFF7B87426C}" dt="2023-10-30T04:56:29.628" v="5" actId="14100"/>
            <ac:picMkLst>
              <pc:docMk/>
              <pc:sldMasterMk cId="2491945656" sldId="2147483648"/>
              <pc:sldLayoutMk cId="2374116221" sldId="2147483650"/>
              <ac:picMk id="15" creationId="{896160EE-8F27-1CB4-E23D-62239E760CB9}"/>
            </ac:picMkLst>
          </pc:picChg>
        </pc:sldLayoutChg>
      </pc:sldMasterChg>
      <pc:sldMasterChg chg="del delSldLayout">
        <pc:chgData name="Anna Morrison" userId="7eae6f2c-8375-4b1b-a6c5-74d79ab14498" providerId="ADAL" clId="{C233654E-9C61-41B5-A0C5-AFFF7B87426C}" dt="2023-10-31T13:22:24.676" v="228" actId="700"/>
        <pc:sldMasterMkLst>
          <pc:docMk/>
          <pc:sldMasterMk cId="2239325586" sldId="2147483660"/>
        </pc:sldMasterMkLst>
        <pc:sldLayoutChg chg="del">
          <pc:chgData name="Anna Morrison" userId="7eae6f2c-8375-4b1b-a6c5-74d79ab14498" providerId="ADAL" clId="{C233654E-9C61-41B5-A0C5-AFFF7B87426C}" dt="2023-10-31T13:22:24.676" v="228" actId="700"/>
          <pc:sldLayoutMkLst>
            <pc:docMk/>
            <pc:sldMasterMk cId="2239325586" sldId="2147483660"/>
            <pc:sldLayoutMk cId="3954415876" sldId="2147483661"/>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387043321" sldId="2147483662"/>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1812078691" sldId="2147483663"/>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982893586" sldId="2147483664"/>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478562199" sldId="2147483665"/>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1705325056" sldId="2147483666"/>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92577164" sldId="2147483667"/>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1427856162" sldId="2147483668"/>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938060137" sldId="2147483669"/>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641811261" sldId="2147483670"/>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3181911640" sldId="2147483671"/>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3409835733" sldId="2147483672"/>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980956143" sldId="2147483673"/>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4163910840" sldId="2147483674"/>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615665755" sldId="2147483675"/>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029301877" sldId="2147483676"/>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589099722" sldId="2147483677"/>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687533040" sldId="2147483678"/>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404556708" sldId="2147483679"/>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034858359" sldId="2147483680"/>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167713509" sldId="2147483681"/>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4119588195" sldId="2147483682"/>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52477426" sldId="2147483683"/>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4158686914" sldId="2147483684"/>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3015317389" sldId="2147483685"/>
          </pc:sldLayoutMkLst>
        </pc:sldLayoutChg>
        <pc:sldLayoutChg chg="del">
          <pc:chgData name="Anna Morrison" userId="7eae6f2c-8375-4b1b-a6c5-74d79ab14498" providerId="ADAL" clId="{C233654E-9C61-41B5-A0C5-AFFF7B87426C}" dt="2023-10-31T13:22:24.676" v="228" actId="700"/>
          <pc:sldLayoutMkLst>
            <pc:docMk/>
            <pc:sldMasterMk cId="2239325586" sldId="2147483660"/>
            <pc:sldLayoutMk cId="2865022927" sldId="2147483686"/>
          </pc:sldLayoutMkLst>
        </pc:sldLayoutChg>
      </pc:sldMasterChg>
    </pc:docChg>
  </pc:docChgLst>
  <pc:docChgLst>
    <pc:chgData name="Anna Morrison" userId="7eae6f2c-8375-4b1b-a6c5-74d79ab14498" providerId="ADAL" clId="{0330E4C1-4AF6-498F-82D0-645025137A45}"/>
    <pc:docChg chg="undo custSel modSld modMainMaster">
      <pc:chgData name="Anna Morrison" userId="7eae6f2c-8375-4b1b-a6c5-74d79ab14498" providerId="ADAL" clId="{0330E4C1-4AF6-498F-82D0-645025137A45}" dt="2023-09-05T07:48:00.548" v="49" actId="478"/>
      <pc:docMkLst>
        <pc:docMk/>
      </pc:docMkLst>
      <pc:sldChg chg="delSp mod">
        <pc:chgData name="Anna Morrison" userId="7eae6f2c-8375-4b1b-a6c5-74d79ab14498" providerId="ADAL" clId="{0330E4C1-4AF6-498F-82D0-645025137A45}" dt="2023-09-05T07:48:00.548" v="49" actId="478"/>
        <pc:sldMkLst>
          <pc:docMk/>
          <pc:sldMk cId="4180605019" sldId="314"/>
        </pc:sldMkLst>
        <pc:picChg chg="del">
          <ac:chgData name="Anna Morrison" userId="7eae6f2c-8375-4b1b-a6c5-74d79ab14498" providerId="ADAL" clId="{0330E4C1-4AF6-498F-82D0-645025137A45}" dt="2023-09-05T07:48:00.548" v="49" actId="478"/>
          <ac:picMkLst>
            <pc:docMk/>
            <pc:sldMk cId="4180605019" sldId="314"/>
            <ac:picMk id="3" creationId="{920FAAAA-0EEF-F752-9BAA-6A70DBBAA936}"/>
          </ac:picMkLst>
        </pc:picChg>
      </pc:sldChg>
      <pc:sldChg chg="addSp delSp modSp mod">
        <pc:chgData name="Anna Morrison" userId="7eae6f2c-8375-4b1b-a6c5-74d79ab14498" providerId="ADAL" clId="{0330E4C1-4AF6-498F-82D0-645025137A45}" dt="2023-09-04T05:45:46.165" v="48" actId="1076"/>
        <pc:sldMkLst>
          <pc:docMk/>
          <pc:sldMk cId="3749808406" sldId="1877"/>
        </pc:sldMkLst>
        <pc:spChg chg="add del mod ord">
          <ac:chgData name="Anna Morrison" userId="7eae6f2c-8375-4b1b-a6c5-74d79ab14498" providerId="ADAL" clId="{0330E4C1-4AF6-498F-82D0-645025137A45}" dt="2023-09-04T05:20:33.317" v="25" actId="478"/>
          <ac:spMkLst>
            <pc:docMk/>
            <pc:sldMk cId="3749808406" sldId="1877"/>
            <ac:spMk id="5" creationId="{BD4CCA2B-5074-7760-BC9D-4178421C9A17}"/>
          </ac:spMkLst>
        </pc:spChg>
        <pc:spChg chg="del">
          <ac:chgData name="Anna Morrison" userId="7eae6f2c-8375-4b1b-a6c5-74d79ab14498" providerId="ADAL" clId="{0330E4C1-4AF6-498F-82D0-645025137A45}" dt="2023-09-04T05:14:59.776" v="0" actId="478"/>
          <ac:spMkLst>
            <pc:docMk/>
            <pc:sldMk cId="3749808406" sldId="1877"/>
            <ac:spMk id="7" creationId="{26B9E623-8A2C-3749-94AA-3308AC0BEFE6}"/>
          </ac:spMkLst>
        </pc:spChg>
        <pc:spChg chg="mod">
          <ac:chgData name="Anna Morrison" userId="7eae6f2c-8375-4b1b-a6c5-74d79ab14498" providerId="ADAL" clId="{0330E4C1-4AF6-498F-82D0-645025137A45}" dt="2023-09-04T05:45:46.165" v="48" actId="1076"/>
          <ac:spMkLst>
            <pc:docMk/>
            <pc:sldMk cId="3749808406" sldId="1877"/>
            <ac:spMk id="11" creationId="{F739007E-CC9A-C240-83AB-3B491F81C7E1}"/>
          </ac:spMkLst>
        </pc:spChg>
        <pc:spChg chg="del mod">
          <ac:chgData name="Anna Morrison" userId="7eae6f2c-8375-4b1b-a6c5-74d79ab14498" providerId="ADAL" clId="{0330E4C1-4AF6-498F-82D0-645025137A45}" dt="2023-09-04T05:44:36.158" v="38" actId="478"/>
          <ac:spMkLst>
            <pc:docMk/>
            <pc:sldMk cId="3749808406" sldId="1877"/>
            <ac:spMk id="15" creationId="{2F9EEF9E-E328-0541-AC0A-C0C9113968F6}"/>
          </ac:spMkLst>
        </pc:spChg>
        <pc:picChg chg="del">
          <ac:chgData name="Anna Morrison" userId="7eae6f2c-8375-4b1b-a6c5-74d79ab14498" providerId="ADAL" clId="{0330E4C1-4AF6-498F-82D0-645025137A45}" dt="2023-09-04T05:15:13.378" v="4" actId="478"/>
          <ac:picMkLst>
            <pc:docMk/>
            <pc:sldMk cId="3749808406" sldId="1877"/>
            <ac:picMk id="2" creationId="{B8504DE7-568A-9661-06FA-43C7EF671798}"/>
          </ac:picMkLst>
        </pc:picChg>
        <pc:picChg chg="add del mod ord modCrop">
          <ac:chgData name="Anna Morrison" userId="7eae6f2c-8375-4b1b-a6c5-74d79ab14498" providerId="ADAL" clId="{0330E4C1-4AF6-498F-82D0-645025137A45}" dt="2023-09-04T05:44:42.360" v="39" actId="478"/>
          <ac:picMkLst>
            <pc:docMk/>
            <pc:sldMk cId="3749808406" sldId="1877"/>
            <ac:picMk id="4" creationId="{21E8FD4D-7E04-BC07-33CA-E5F55EC5F2C6}"/>
          </ac:picMkLst>
        </pc:picChg>
        <pc:picChg chg="add mod ord modCrop">
          <ac:chgData name="Anna Morrison" userId="7eae6f2c-8375-4b1b-a6c5-74d79ab14498" providerId="ADAL" clId="{0330E4C1-4AF6-498F-82D0-645025137A45}" dt="2023-09-04T05:45:34.875" v="47" actId="732"/>
          <ac:picMkLst>
            <pc:docMk/>
            <pc:sldMk cId="3749808406" sldId="1877"/>
            <ac:picMk id="8" creationId="{E22DA43A-9BCF-0CB3-53EE-BBD9A028D481}"/>
          </ac:picMkLst>
        </pc:picChg>
        <pc:picChg chg="del mod">
          <ac:chgData name="Anna Morrison" userId="7eae6f2c-8375-4b1b-a6c5-74d79ab14498" providerId="ADAL" clId="{0330E4C1-4AF6-498F-82D0-645025137A45}" dt="2023-09-04T05:44:07.366" v="32" actId="21"/>
          <ac:picMkLst>
            <pc:docMk/>
            <pc:sldMk cId="3749808406" sldId="1877"/>
            <ac:picMk id="12" creationId="{E44FA562-0112-E74C-A0A0-49E58503C57C}"/>
          </ac:picMkLst>
        </pc:picChg>
      </pc:sldChg>
      <pc:sldMasterChg chg="modSldLayout">
        <pc:chgData name="Anna Morrison" userId="7eae6f2c-8375-4b1b-a6c5-74d79ab14498" providerId="ADAL" clId="{0330E4C1-4AF6-498F-82D0-645025137A45}" dt="2023-09-04T05:44:29.797" v="37" actId="1076"/>
        <pc:sldMasterMkLst>
          <pc:docMk/>
          <pc:sldMasterMk cId="2491945656" sldId="2147483648"/>
        </pc:sldMasterMkLst>
        <pc:sldLayoutChg chg="addSp modSp mod">
          <pc:chgData name="Anna Morrison" userId="7eae6f2c-8375-4b1b-a6c5-74d79ab14498" providerId="ADAL" clId="{0330E4C1-4AF6-498F-82D0-645025137A45}" dt="2023-09-04T05:44:29.797" v="37" actId="1076"/>
          <pc:sldLayoutMkLst>
            <pc:docMk/>
            <pc:sldMasterMk cId="2491945656" sldId="2147483648"/>
            <pc:sldLayoutMk cId="2374116221" sldId="2147483650"/>
          </pc:sldLayoutMkLst>
          <pc:picChg chg="mod">
            <ac:chgData name="Anna Morrison" userId="7eae6f2c-8375-4b1b-a6c5-74d79ab14498" providerId="ADAL" clId="{0330E4C1-4AF6-498F-82D0-645025137A45}" dt="2023-09-04T05:44:20.769" v="34" actId="1076"/>
            <ac:picMkLst>
              <pc:docMk/>
              <pc:sldMasterMk cId="2491945656" sldId="2147483648"/>
              <pc:sldLayoutMk cId="2374116221" sldId="2147483650"/>
              <ac:picMk id="7" creationId="{F6D76618-926F-7295-224B-7634914F487A}"/>
            </ac:picMkLst>
          </pc:picChg>
          <pc:picChg chg="mod">
            <ac:chgData name="Anna Morrison" userId="7eae6f2c-8375-4b1b-a6c5-74d79ab14498" providerId="ADAL" clId="{0330E4C1-4AF6-498F-82D0-645025137A45}" dt="2023-09-04T05:44:24.394" v="35" actId="1076"/>
            <ac:picMkLst>
              <pc:docMk/>
              <pc:sldMasterMk cId="2491945656" sldId="2147483648"/>
              <pc:sldLayoutMk cId="2374116221" sldId="2147483650"/>
              <ac:picMk id="8" creationId="{E83E81A6-C2F0-7249-A4B1-11DE89CBDD88}"/>
            </ac:picMkLst>
          </pc:picChg>
          <pc:picChg chg="add mod">
            <ac:chgData name="Anna Morrison" userId="7eae6f2c-8375-4b1b-a6c5-74d79ab14498" providerId="ADAL" clId="{0330E4C1-4AF6-498F-82D0-645025137A45}" dt="2023-09-04T05:44:29.797" v="37" actId="1076"/>
            <ac:picMkLst>
              <pc:docMk/>
              <pc:sldMasterMk cId="2491945656" sldId="2147483648"/>
              <pc:sldLayoutMk cId="2374116221" sldId="2147483650"/>
              <ac:picMk id="12" creationId="{F6E175A8-243B-9CD9-DEF1-A51076D80C5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31/10/2023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sources.careersandenterprise.co.uk/resources/talking-futures-parental-engagement-national-apprenticeship-wee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a:p>
        </p:txBody>
      </p:sp>
    </p:spTree>
    <p:extLst>
      <p:ext uri="{BB962C8B-B14F-4D97-AF65-F5344CB8AC3E}">
        <p14:creationId xmlns:p14="http://schemas.microsoft.com/office/powerpoint/2010/main" val="328695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20</a:t>
            </a:fld>
            <a:endParaRPr lang="en-GB"/>
          </a:p>
        </p:txBody>
      </p:sp>
    </p:spTree>
    <p:extLst>
      <p:ext uri="{BB962C8B-B14F-4D97-AF65-F5344CB8AC3E}">
        <p14:creationId xmlns:p14="http://schemas.microsoft.com/office/powerpoint/2010/main" val="55982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a:p>
        </p:txBody>
      </p:sp>
    </p:spTree>
    <p:extLst>
      <p:ext uri="{BB962C8B-B14F-4D97-AF65-F5344CB8AC3E}">
        <p14:creationId xmlns:p14="http://schemas.microsoft.com/office/powerpoint/2010/main" val="24435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22</a:t>
            </a:fld>
            <a:endParaRPr lang="en-GB"/>
          </a:p>
        </p:txBody>
      </p:sp>
    </p:spTree>
    <p:extLst>
      <p:ext uri="{BB962C8B-B14F-4D97-AF65-F5344CB8AC3E}">
        <p14:creationId xmlns:p14="http://schemas.microsoft.com/office/powerpoint/2010/main" val="216862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23</a:t>
            </a:fld>
            <a:endParaRPr lang="en-GB"/>
          </a:p>
        </p:txBody>
      </p:sp>
    </p:spTree>
    <p:extLst>
      <p:ext uri="{BB962C8B-B14F-4D97-AF65-F5344CB8AC3E}">
        <p14:creationId xmlns:p14="http://schemas.microsoft.com/office/powerpoint/2010/main" val="17539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a:p>
        </p:txBody>
      </p:sp>
    </p:spTree>
    <p:extLst>
      <p:ext uri="{BB962C8B-B14F-4D97-AF65-F5344CB8AC3E}">
        <p14:creationId xmlns:p14="http://schemas.microsoft.com/office/powerpoint/2010/main" val="67051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latin typeface="+mn-lt"/>
                <a:cs typeface="Arial" panose="020B0604020202020204" pitchFamily="34" charset="0"/>
              </a:rPr>
              <a:t>Use </a:t>
            </a:r>
            <a:r>
              <a:rPr lang="en-GB" sz="1200" dirty="0">
                <a:latin typeface="+mn-lt"/>
                <a:cs typeface="Arial" panose="020B0604020202020204" pitchFamily="34" charset="0"/>
                <a:hlinkClick r:id="rId3"/>
              </a:rPr>
              <a:t>Talking Futures: parental engagement in NAW</a:t>
            </a:r>
            <a:r>
              <a:rPr lang="en-GB" sz="1200" dirty="0">
                <a:latin typeface="+mn-lt"/>
                <a:cs typeface="Arial" panose="020B0604020202020204" pitchFamily="34" charset="0"/>
              </a:rPr>
              <a:t> to consider how to involve parents more explicitly in NAW.</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a:p>
        </p:txBody>
      </p:sp>
    </p:spTree>
    <p:extLst>
      <p:ext uri="{BB962C8B-B14F-4D97-AF65-F5344CB8AC3E}">
        <p14:creationId xmlns:p14="http://schemas.microsoft.com/office/powerpoint/2010/main" val="414669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5</a:t>
            </a:fld>
            <a:endParaRPr lang="en-GB"/>
          </a:p>
        </p:txBody>
      </p:sp>
    </p:spTree>
    <p:extLst>
      <p:ext uri="{BB962C8B-B14F-4D97-AF65-F5344CB8AC3E}">
        <p14:creationId xmlns:p14="http://schemas.microsoft.com/office/powerpoint/2010/main" val="190412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7</a:t>
            </a:fld>
            <a:endParaRPr lang="en-GB"/>
          </a:p>
        </p:txBody>
      </p:sp>
    </p:spTree>
    <p:extLst>
      <p:ext uri="{BB962C8B-B14F-4D97-AF65-F5344CB8AC3E}">
        <p14:creationId xmlns:p14="http://schemas.microsoft.com/office/powerpoint/2010/main" val="83080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10</a:t>
            </a:fld>
            <a:endParaRPr lang="en-GB"/>
          </a:p>
        </p:txBody>
      </p:sp>
    </p:spTree>
    <p:extLst>
      <p:ext uri="{BB962C8B-B14F-4D97-AF65-F5344CB8AC3E}">
        <p14:creationId xmlns:p14="http://schemas.microsoft.com/office/powerpoint/2010/main" val="422903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a:p>
        </p:txBody>
      </p:sp>
    </p:spTree>
    <p:extLst>
      <p:ext uri="{BB962C8B-B14F-4D97-AF65-F5344CB8AC3E}">
        <p14:creationId xmlns:p14="http://schemas.microsoft.com/office/powerpoint/2010/main" val="379854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6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a:p>
        </p:txBody>
      </p:sp>
    </p:spTree>
    <p:extLst>
      <p:ext uri="{BB962C8B-B14F-4D97-AF65-F5344CB8AC3E}">
        <p14:creationId xmlns:p14="http://schemas.microsoft.com/office/powerpoint/2010/main" val="239062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33D-BA55-F64F-951F-4E4BFDFC7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F536-70BC-1C41-AE59-C9A49719FE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FDCB-6EAC-324D-A81F-0E5BDA93EB2D}"/>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5" name="Footer Placeholder 4">
            <a:extLst>
              <a:ext uri="{FF2B5EF4-FFF2-40B4-BE49-F238E27FC236}">
                <a16:creationId xmlns:a16="http://schemas.microsoft.com/office/drawing/2014/main" id="{836361E6-EFA2-3F4A-A05B-8752EC128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E5BD-5186-8C46-9660-8C255D0353C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297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C5FF6-A6D7-AA4F-A487-F7D965B03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8F694-157D-C847-8406-BEE44B13F4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F93F-DEAF-094C-8FDE-A0945307717C}"/>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5" name="Footer Placeholder 4">
            <a:extLst>
              <a:ext uri="{FF2B5EF4-FFF2-40B4-BE49-F238E27FC236}">
                <a16:creationId xmlns:a16="http://schemas.microsoft.com/office/drawing/2014/main" id="{73A1A27A-4591-B24C-A5C5-F1CC2AA9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A597-C678-4349-91DD-2C76B194BF87}"/>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9835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a:xfrm>
            <a:off x="838200" y="1690688"/>
            <a:ext cx="10515600" cy="514485"/>
          </a:xfrm>
        </p:spPr>
        <p:txBody>
          <a:bodyPr/>
          <a:lstStyle>
            <a:lvl1pPr>
              <a:defRPr>
                <a:solidFill>
                  <a:srgbClr val="00B7B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a:xfrm>
            <a:off x="838200" y="2503055"/>
            <a:ext cx="10515600" cy="36739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F6D76618-926F-7295-224B-7634914F48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20205" y="97814"/>
            <a:ext cx="1334219" cy="852484"/>
          </a:xfrm>
          <a:prstGeom prst="rect">
            <a:avLst/>
          </a:prstGeom>
        </p:spPr>
      </p:pic>
      <p:pic>
        <p:nvPicPr>
          <p:cNvPr id="8" name="Picture 7" descr="A red and white sign&#10;&#10;Description automatically generated with low confidence">
            <a:extLst>
              <a:ext uri="{FF2B5EF4-FFF2-40B4-BE49-F238E27FC236}">
                <a16:creationId xmlns:a16="http://schemas.microsoft.com/office/drawing/2014/main" id="{E83E81A6-C2F0-7249-A4B1-11DE89CBDD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7581" y="175806"/>
            <a:ext cx="994198" cy="696500"/>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40B96DDF-65FF-0F56-8C77-00D576623F3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56049" y="197055"/>
            <a:ext cx="1443750" cy="584434"/>
          </a:xfrm>
          <a:prstGeom prst="rect">
            <a:avLst/>
          </a:prstGeom>
        </p:spPr>
      </p:pic>
      <p:sp>
        <p:nvSpPr>
          <p:cNvPr id="11" name="Rectangle 10">
            <a:extLst>
              <a:ext uri="{FF2B5EF4-FFF2-40B4-BE49-F238E27FC236}">
                <a16:creationId xmlns:a16="http://schemas.microsoft.com/office/drawing/2014/main" id="{847217EA-5946-0765-098C-873D1329506B}"/>
              </a:ext>
            </a:extLst>
          </p:cNvPr>
          <p:cNvSpPr/>
          <p:nvPr userDrawn="1"/>
        </p:nvSpPr>
        <p:spPr>
          <a:xfrm>
            <a:off x="-1" y="6436895"/>
            <a:ext cx="12192001" cy="434843"/>
          </a:xfrm>
          <a:prstGeom prst="rect">
            <a:avLst/>
          </a:prstGeom>
          <a:solidFill>
            <a:srgbClr val="16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10;&#10;Description automatically generated">
            <a:extLst>
              <a:ext uri="{FF2B5EF4-FFF2-40B4-BE49-F238E27FC236}">
                <a16:creationId xmlns:a16="http://schemas.microsoft.com/office/drawing/2014/main" id="{F6E175A8-243B-9CD9-DEF1-A51076D80C5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328162" y="136525"/>
            <a:ext cx="811504" cy="811504"/>
          </a:xfrm>
          <a:prstGeom prst="rect">
            <a:avLst/>
          </a:prstGeom>
        </p:spPr>
      </p:pic>
      <p:pic>
        <p:nvPicPr>
          <p:cNvPr id="15" name="Picture 14">
            <a:extLst>
              <a:ext uri="{FF2B5EF4-FFF2-40B4-BE49-F238E27FC236}">
                <a16:creationId xmlns:a16="http://schemas.microsoft.com/office/drawing/2014/main" id="{896160EE-8F27-1CB4-E23D-62239E760C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92201" y="146500"/>
            <a:ext cx="1488817" cy="726871"/>
          </a:xfrm>
          <a:prstGeom prst="rect">
            <a:avLst/>
          </a:prstGeom>
        </p:spPr>
      </p:pic>
    </p:spTree>
    <p:extLst>
      <p:ext uri="{BB962C8B-B14F-4D97-AF65-F5344CB8AC3E}">
        <p14:creationId xmlns:p14="http://schemas.microsoft.com/office/powerpoint/2010/main" val="237411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6150-6BE4-6241-B5CF-DCC5ED989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98C8D-DAD0-B543-BA6D-94381FF58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8AAFE3-4084-B342-B2B1-261AF600DC26}"/>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5" name="Footer Placeholder 4">
            <a:extLst>
              <a:ext uri="{FF2B5EF4-FFF2-40B4-BE49-F238E27FC236}">
                <a16:creationId xmlns:a16="http://schemas.microsoft.com/office/drawing/2014/main" id="{C8502E8B-ABF1-4F42-85FD-960BC142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CDBEE-1C17-2644-A88B-7800A93D6971}"/>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10890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4369-4BA0-034F-9C51-16D0C3915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4AA3B-173B-464D-BBD7-4741634FB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F4D5E-76F5-6D49-A374-47B3477FA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03120-F6C0-F645-8154-4DA6D37CFEBD}"/>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6" name="Footer Placeholder 5">
            <a:extLst>
              <a:ext uri="{FF2B5EF4-FFF2-40B4-BE49-F238E27FC236}">
                <a16:creationId xmlns:a16="http://schemas.microsoft.com/office/drawing/2014/main" id="{C0C233DB-93E6-2B4A-9937-028574872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4419E-BB91-D744-82A3-12E94449C5D2}"/>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55341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D00-69A6-E445-BAA9-0A824E2E3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FA092-A5D0-F841-8025-4AC99820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476F61-EFB8-004F-BBE0-2F1DFF165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C57D4-54FC-474E-98E2-ECF0085EC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52DE0E-D851-4447-AC2A-30DD518CB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3CF2B-FC31-AF41-AD64-38AF1F14F0AF}"/>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8" name="Footer Placeholder 7">
            <a:extLst>
              <a:ext uri="{FF2B5EF4-FFF2-40B4-BE49-F238E27FC236}">
                <a16:creationId xmlns:a16="http://schemas.microsoft.com/office/drawing/2014/main" id="{FE042A99-7C81-9641-B80C-3F6AC112F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60893-A8D2-C047-A422-F62C21AA9A90}"/>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3516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A149-EEEF-0742-9E41-915EA8138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9EE77-1028-4F46-9D95-587C2145E895}"/>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4" name="Footer Placeholder 3">
            <a:extLst>
              <a:ext uri="{FF2B5EF4-FFF2-40B4-BE49-F238E27FC236}">
                <a16:creationId xmlns:a16="http://schemas.microsoft.com/office/drawing/2014/main" id="{3DF9BB33-7998-5641-ACA0-0B3E15D1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E5FD9-2347-B644-B3DC-20C61612FA0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25488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5E633-19CE-D443-8EA3-5AE694192237}"/>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3" name="Footer Placeholder 2">
            <a:extLst>
              <a:ext uri="{FF2B5EF4-FFF2-40B4-BE49-F238E27FC236}">
                <a16:creationId xmlns:a16="http://schemas.microsoft.com/office/drawing/2014/main" id="{17E09120-665F-3F47-BE3E-489485233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E7615-990B-4D41-BDE5-41E65B8A9EA9}"/>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4034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13A3-626C-C44B-AC0B-216EE6F5D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3B1D-FDDF-A047-884D-F5991358C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6925F-3492-804C-825D-F3D80E2C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2B6C3-4533-994D-B051-C168F42B00E2}"/>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6" name="Footer Placeholder 5">
            <a:extLst>
              <a:ext uri="{FF2B5EF4-FFF2-40B4-BE49-F238E27FC236}">
                <a16:creationId xmlns:a16="http://schemas.microsoft.com/office/drawing/2014/main" id="{7D95CECF-0F61-2C4F-B240-5AB7B9B2C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5E97B-A76B-7148-BA2C-705F1506DBDD}"/>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5983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8712-4908-974A-8083-7878CDB6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4B1AA-0696-2F4E-84A3-AAC5CDBAF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43A21-EA96-554B-8710-785558D6A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97500B-7412-1E40-AECA-EC87DCDF38D0}"/>
              </a:ext>
            </a:extLst>
          </p:cNvPr>
          <p:cNvSpPr>
            <a:spLocks noGrp="1"/>
          </p:cNvSpPr>
          <p:nvPr>
            <p:ph type="dt" sz="half" idx="10"/>
          </p:nvPr>
        </p:nvSpPr>
        <p:spPr/>
        <p:txBody>
          <a:bodyPr/>
          <a:lstStyle/>
          <a:p>
            <a:fld id="{E56C51FF-C239-9445-9ECD-74148266961C}" type="datetimeFigureOut">
              <a:rPr lang="en-US" smtClean="0"/>
              <a:t>10/31/2023</a:t>
            </a:fld>
            <a:endParaRPr lang="en-US"/>
          </a:p>
        </p:txBody>
      </p:sp>
      <p:sp>
        <p:nvSpPr>
          <p:cNvPr id="6" name="Footer Placeholder 5">
            <a:extLst>
              <a:ext uri="{FF2B5EF4-FFF2-40B4-BE49-F238E27FC236}">
                <a16:creationId xmlns:a16="http://schemas.microsoft.com/office/drawing/2014/main" id="{4FFB5178-6293-F24F-AA90-FB18FD8A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00EE7-F49B-9F49-B5D6-75DACCFEC614}"/>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38593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10/31/2023</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esources.careersandenterprise.co.uk/resources/talking-futures-parental-engagement-national-apprenticeship-wee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esources.careersandenterprise.co.uk/resources/talking-futures-parental-engagement-national-apprenticeship-wee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sources.careersandenterprise.co.uk/my-learning-my-future" TargetMode="External"/><Relationship Id="rId2" Type="http://schemas.openxmlformats.org/officeDocument/2006/relationships/hyperlink" Target="http://www.amazingapprenticeships.com/naw"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careersandenterprise.co.uk/my-learning-my-future" TargetMode="External"/><Relationship Id="rId2" Type="http://schemas.openxmlformats.org/officeDocument/2006/relationships/hyperlink" Target="https://amazingapprenticeships.com/naw/"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apprenticeships.gov.uk/apprentices/career-starter-apprenticeship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Hello@AmazingApprenticeship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amazingapprenticeships.com/naw" TargetMode="External"/><Relationship Id="rId7" Type="http://schemas.openxmlformats.org/officeDocument/2006/relationships/hyperlink" Target="https://resources.careersandenterprise.co.uk/resources/talking-futures-signposting-resources-staf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levels.gov.uk/" TargetMode="External"/><Relationship Id="rId5" Type="http://schemas.openxmlformats.org/officeDocument/2006/relationships/hyperlink" Target="https://www.apprenticeships.gov.uk/" TargetMode="External"/><Relationship Id="rId4" Type="http://schemas.openxmlformats.org/officeDocument/2006/relationships/hyperlink" Target="https://nationalcareers.service.gov.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alkingfutures.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resources.careersandenterprise.co.uk/resources/talking-futures-signposting-resources-staf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mazingapprenticeships.com/na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0A3F0B-6AE1-F829-CB46-E5EAC745C6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065" r="-1290"/>
          <a:stretch/>
        </p:blipFill>
        <p:spPr>
          <a:xfrm>
            <a:off x="0" y="1238864"/>
            <a:ext cx="12349316" cy="5619135"/>
          </a:xfrm>
          <a:prstGeom prst="rect">
            <a:avLst/>
          </a:prstGeom>
        </p:spPr>
      </p:pic>
      <p:sp>
        <p:nvSpPr>
          <p:cNvPr id="11" name="Title 1">
            <a:extLst>
              <a:ext uri="{FF2B5EF4-FFF2-40B4-BE49-F238E27FC236}">
                <a16:creationId xmlns:a16="http://schemas.microsoft.com/office/drawing/2014/main" id="{F739007E-CC9A-C240-83AB-3B491F81C7E1}"/>
              </a:ext>
            </a:extLst>
          </p:cNvPr>
          <p:cNvSpPr txBox="1">
            <a:spLocks/>
          </p:cNvSpPr>
          <p:nvPr/>
        </p:nvSpPr>
        <p:spPr>
          <a:xfrm>
            <a:off x="1504335" y="2408594"/>
            <a:ext cx="9399639" cy="278314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002060"/>
                </a:solidFill>
                <a:latin typeface="Arial" panose="020B0604020202020204" pitchFamily="34" charset="0"/>
                <a:cs typeface="Arial" panose="020B0604020202020204" pitchFamily="34" charset="0"/>
              </a:rPr>
              <a:t>National Apprenticeship Week 2024</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Staff Briefing Toolkit</a:t>
            </a:r>
          </a:p>
          <a:p>
            <a:pPr algn="ctr">
              <a:lnSpc>
                <a:spcPct val="100000"/>
              </a:lnSpc>
            </a:pPr>
            <a:endParaRPr lang="en-US" sz="2400" b="1" dirty="0">
              <a:solidFill>
                <a:srgbClr val="002060"/>
              </a:solidFill>
              <a:latin typeface="Arial" panose="020B0604020202020204" pitchFamily="34" charset="0"/>
              <a:cs typeface="Arial" panose="020B0604020202020204" pitchFamily="34" charset="0"/>
            </a:endParaRPr>
          </a:p>
          <a:p>
            <a:pPr algn="ctr">
              <a:lnSpc>
                <a:spcPct val="100000"/>
              </a:lnSpc>
            </a:pPr>
            <a:r>
              <a:rPr lang="en-US" sz="1800" b="1" dirty="0">
                <a:solidFill>
                  <a:srgbClr val="002060"/>
                </a:solidFill>
                <a:latin typeface="Arial" panose="020B0604020202020204" pitchFamily="34" charset="0"/>
                <a:cs typeface="Arial" panose="020B0604020202020204" pitchFamily="34" charset="0"/>
              </a:rPr>
              <a:t>An adaptable resource for anyone hosting a staff briefing about </a:t>
            </a:r>
          </a:p>
          <a:p>
            <a:pPr algn="ctr">
              <a:lnSpc>
                <a:spcPct val="100000"/>
              </a:lnSpc>
            </a:pPr>
            <a:r>
              <a:rPr lang="en-US" sz="1800" b="1" dirty="0">
                <a:solidFill>
                  <a:srgbClr val="002060"/>
                </a:solidFill>
                <a:latin typeface="Arial" panose="020B0604020202020204" pitchFamily="34" charset="0"/>
                <a:cs typeface="Arial" panose="020B0604020202020204" pitchFamily="34" charset="0"/>
              </a:rPr>
              <a:t>National Apprenticeship Week in their school or college</a:t>
            </a:r>
          </a:p>
        </p:txBody>
      </p:sp>
      <p:sp>
        <p:nvSpPr>
          <p:cNvPr id="13" name="Title 1">
            <a:extLst>
              <a:ext uri="{FF2B5EF4-FFF2-40B4-BE49-F238E27FC236}">
                <a16:creationId xmlns:a16="http://schemas.microsoft.com/office/drawing/2014/main" id="{FC23705D-A36D-C040-B6F9-56DCE44B69C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80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0"/>
            <a:ext cx="12192000" cy="6857996"/>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19745" y="586404"/>
            <a:ext cx="6279590" cy="15704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5000" b="1" dirty="0">
                <a:solidFill>
                  <a:schemeClr val="bg1"/>
                </a:solidFill>
                <a:latin typeface="Arial" panose="020B0604020202020204" pitchFamily="34" charset="0"/>
                <a:cs typeface="Arial" panose="020B0604020202020204" pitchFamily="34" charset="0"/>
              </a:rPr>
              <a:t>Our </a:t>
            </a:r>
            <a:br>
              <a:rPr lang="en-US" sz="5000" b="1" dirty="0">
                <a:solidFill>
                  <a:schemeClr val="bg1"/>
                </a:solidFill>
                <a:latin typeface="Arial" panose="020B0604020202020204" pitchFamily="34" charset="0"/>
                <a:cs typeface="Arial" panose="020B0604020202020204" pitchFamily="34" charset="0"/>
              </a:rPr>
            </a:br>
            <a:r>
              <a:rPr lang="en-US" sz="5000" b="1" dirty="0">
                <a:solidFill>
                  <a:schemeClr val="bg1"/>
                </a:solidFill>
                <a:latin typeface="Arial" panose="020B0604020202020204" pitchFamily="34" charset="0"/>
                <a:cs typeface="Arial" panose="020B0604020202020204" pitchFamily="34" charset="0"/>
              </a:rPr>
              <a:t>plans</a:t>
            </a:r>
          </a:p>
          <a:p>
            <a:pPr>
              <a:lnSpc>
                <a:spcPts val="5880"/>
              </a:lnSpc>
            </a:pPr>
            <a:r>
              <a:rPr lang="en-US" sz="5000" b="1" dirty="0">
                <a:solidFill>
                  <a:schemeClr val="bg1"/>
                </a:solidFill>
                <a:latin typeface="Arial" panose="020B0604020202020204" pitchFamily="34" charset="0"/>
                <a:cs typeface="Arial" panose="020B0604020202020204" pitchFamily="34" charset="0"/>
              </a:rPr>
              <a:t>for the week</a:t>
            </a:r>
          </a:p>
        </p:txBody>
      </p:sp>
      <p:pic>
        <p:nvPicPr>
          <p:cNvPr id="6" name="Picture 5" descr="A group of people sitting in a room looking at a screen&#10;&#10;Description automatically generated with medium confidence">
            <a:extLst>
              <a:ext uri="{FF2B5EF4-FFF2-40B4-BE49-F238E27FC236}">
                <a16:creationId xmlns:a16="http://schemas.microsoft.com/office/drawing/2014/main" id="{22F088A0-528F-227C-F2CE-1325D64D3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6342" y="-4"/>
            <a:ext cx="5065658" cy="6858000"/>
          </a:xfrm>
          <a:prstGeom prst="rect">
            <a:avLst/>
          </a:prstGeom>
        </p:spPr>
      </p:pic>
    </p:spTree>
    <p:extLst>
      <p:ext uri="{BB962C8B-B14F-4D97-AF65-F5344CB8AC3E}">
        <p14:creationId xmlns:p14="http://schemas.microsoft.com/office/powerpoint/2010/main" val="220975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5D00-64EA-5EF2-50C8-7E79E2409ADA}"/>
              </a:ext>
            </a:extLst>
          </p:cNvPr>
          <p:cNvSpPr>
            <a:spLocks noGrp="1"/>
          </p:cNvSpPr>
          <p:nvPr>
            <p:ph type="title"/>
          </p:nvPr>
        </p:nvSpPr>
        <p:spPr>
          <a:xfrm>
            <a:off x="1826172" y="1690688"/>
            <a:ext cx="10515600" cy="514485"/>
          </a:xfrm>
        </p:spPr>
        <p:txBody>
          <a:bodyPr>
            <a:normAutofit fontScale="90000"/>
          </a:bodyPr>
          <a:lstStyle/>
          <a:p>
            <a:r>
              <a:rPr lang="en-GB" dirty="0"/>
              <a:t>What are our plans?</a:t>
            </a:r>
          </a:p>
        </p:txBody>
      </p:sp>
      <p:sp>
        <p:nvSpPr>
          <p:cNvPr id="3" name="Content Placeholder 2">
            <a:extLst>
              <a:ext uri="{FF2B5EF4-FFF2-40B4-BE49-F238E27FC236}">
                <a16:creationId xmlns:a16="http://schemas.microsoft.com/office/drawing/2014/main" id="{55550410-FDE9-0900-6DF9-A17E76819B94}"/>
              </a:ext>
            </a:extLst>
          </p:cNvPr>
          <p:cNvSpPr>
            <a:spLocks noGrp="1"/>
          </p:cNvSpPr>
          <p:nvPr>
            <p:ph idx="1"/>
          </p:nvPr>
        </p:nvSpPr>
        <p:spPr>
          <a:xfrm>
            <a:off x="1826172" y="2503055"/>
            <a:ext cx="9262242" cy="3673908"/>
          </a:xfrm>
        </p:spPr>
        <p:txBody>
          <a:bodyPr>
            <a:normAutofit fontScale="70000" lnSpcReduction="20000"/>
          </a:bodyPr>
          <a:lstStyle/>
          <a:p>
            <a:pPr marL="0" indent="0">
              <a:buNone/>
            </a:pPr>
            <a:r>
              <a:rPr lang="en-GB" sz="2400" dirty="0"/>
              <a:t>Our activities for NAW will include: </a:t>
            </a:r>
            <a:r>
              <a:rPr lang="en-GB" sz="2400" dirty="0">
                <a:highlight>
                  <a:srgbClr val="FFFF00"/>
                </a:highlight>
              </a:rPr>
              <a:t>[please amend as applicable and use this </a:t>
            </a:r>
            <a:r>
              <a:rPr lang="en-GB" sz="2400" dirty="0">
                <a:highlight>
                  <a:srgbClr val="FFFF00"/>
                </a:highlight>
                <a:hlinkClick r:id="rId2"/>
              </a:rPr>
              <a:t>editable plan </a:t>
            </a:r>
            <a:r>
              <a:rPr lang="en-GB" sz="2400" dirty="0">
                <a:highlight>
                  <a:srgbClr val="FFFF00"/>
                </a:highlight>
              </a:rPr>
              <a:t>to help you]</a:t>
            </a:r>
          </a:p>
          <a:p>
            <a:r>
              <a:rPr lang="en-GB" sz="2400" dirty="0"/>
              <a:t>Assemblies</a:t>
            </a:r>
          </a:p>
          <a:p>
            <a:r>
              <a:rPr lang="en-GB" sz="2400" dirty="0"/>
              <a:t>Form time activities (apprentice stories, quizzes)</a:t>
            </a:r>
          </a:p>
          <a:p>
            <a:r>
              <a:rPr lang="en-GB" sz="2400" dirty="0"/>
              <a:t>Visits (could you take interested students out to visit any local apprentices)</a:t>
            </a:r>
          </a:p>
          <a:p>
            <a:r>
              <a:rPr lang="en-GB" sz="2400" dirty="0"/>
              <a:t>Speakers (local providers, local employers, local MP)</a:t>
            </a:r>
          </a:p>
          <a:p>
            <a:r>
              <a:rPr lang="en-GB" sz="2400" dirty="0"/>
              <a:t>Displays – in corridors or on display screens</a:t>
            </a:r>
          </a:p>
          <a:p>
            <a:r>
              <a:rPr lang="en-GB" sz="2400" dirty="0"/>
              <a:t>Newsletters</a:t>
            </a:r>
          </a:p>
          <a:p>
            <a:r>
              <a:rPr lang="en-GB" sz="2400" dirty="0"/>
              <a:t>Websites</a:t>
            </a:r>
          </a:p>
          <a:p>
            <a:r>
              <a:rPr lang="en-GB" sz="2400" dirty="0"/>
              <a:t>Alumni (find out which of your former students have done / are doing apprenticeships and showcase them in assemblies / form time activities.  Could they come into school and talk to students?)</a:t>
            </a:r>
          </a:p>
          <a:p>
            <a:r>
              <a:rPr lang="en-GB" sz="2400" dirty="0"/>
              <a:t>Parents (do any of your students’ parents employ apprentices?  Could they come in and talk about apprenticeships or make a video to show?)</a:t>
            </a:r>
          </a:p>
        </p:txBody>
      </p:sp>
      <p:pic>
        <p:nvPicPr>
          <p:cNvPr id="5" name="Picture 4" descr="Icon&#10;&#10;Description automatically generated">
            <a:extLst>
              <a:ext uri="{FF2B5EF4-FFF2-40B4-BE49-F238E27FC236}">
                <a16:creationId xmlns:a16="http://schemas.microsoft.com/office/drawing/2014/main" id="{0B05C7E1-CEBE-F4CB-6521-D2F5C3C7B3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297" y="1377744"/>
            <a:ext cx="1140372" cy="1140372"/>
          </a:xfrm>
          <a:prstGeom prst="rect">
            <a:avLst/>
          </a:prstGeom>
        </p:spPr>
      </p:pic>
    </p:spTree>
    <p:extLst>
      <p:ext uri="{BB962C8B-B14F-4D97-AF65-F5344CB8AC3E}">
        <p14:creationId xmlns:p14="http://schemas.microsoft.com/office/powerpoint/2010/main" val="300314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5D00-64EA-5EF2-50C8-7E79E2409ADA}"/>
              </a:ext>
            </a:extLst>
          </p:cNvPr>
          <p:cNvSpPr>
            <a:spLocks noGrp="1"/>
          </p:cNvSpPr>
          <p:nvPr>
            <p:ph type="title"/>
          </p:nvPr>
        </p:nvSpPr>
        <p:spPr>
          <a:xfrm>
            <a:off x="838200" y="1392382"/>
            <a:ext cx="10515600" cy="812791"/>
          </a:xfrm>
        </p:spPr>
        <p:txBody>
          <a:bodyPr>
            <a:normAutofit fontScale="90000"/>
          </a:bodyPr>
          <a:lstStyle/>
          <a:p>
            <a:r>
              <a:rPr lang="en-GB" dirty="0"/>
              <a:t>Our planned activities during week</a:t>
            </a:r>
            <a:br>
              <a:rPr lang="en-GB" dirty="0"/>
            </a:br>
            <a:r>
              <a:rPr lang="en-GB" sz="1800" dirty="0">
                <a:solidFill>
                  <a:schemeClr val="tx1"/>
                </a:solidFill>
                <a:highlight>
                  <a:srgbClr val="FFFF00"/>
                </a:highlight>
              </a:rPr>
              <a:t>[please amend as applicable or adapt </a:t>
            </a:r>
            <a:r>
              <a:rPr lang="en-GB" sz="1800" dirty="0">
                <a:solidFill>
                  <a:schemeClr val="tx1"/>
                </a:solidFill>
                <a:highlight>
                  <a:srgbClr val="FFFF00"/>
                </a:highlight>
                <a:hlinkClick r:id="rId2"/>
              </a:rPr>
              <a:t>this editable planner</a:t>
            </a:r>
            <a:r>
              <a:rPr lang="en-GB" sz="1800" dirty="0">
                <a:solidFill>
                  <a:schemeClr val="tx1"/>
                </a:solidFill>
                <a:highlight>
                  <a:srgbClr val="FFFF00"/>
                </a:highlight>
              </a:rPr>
              <a:t>]</a:t>
            </a:r>
            <a:endParaRPr lang="en-GB" dirty="0">
              <a:solidFill>
                <a:schemeClr val="tx1"/>
              </a:solidFill>
            </a:endParaRPr>
          </a:p>
        </p:txBody>
      </p:sp>
      <p:graphicFrame>
        <p:nvGraphicFramePr>
          <p:cNvPr id="4" name="Table 4">
            <a:extLst>
              <a:ext uri="{FF2B5EF4-FFF2-40B4-BE49-F238E27FC236}">
                <a16:creationId xmlns:a16="http://schemas.microsoft.com/office/drawing/2014/main" id="{3E16D863-0FAC-5908-8E93-F371BF1ED91F}"/>
              </a:ext>
            </a:extLst>
          </p:cNvPr>
          <p:cNvGraphicFramePr>
            <a:graphicFrameLocks noGrp="1"/>
          </p:cNvGraphicFramePr>
          <p:nvPr>
            <p:extLst>
              <p:ext uri="{D42A27DB-BD31-4B8C-83A1-F6EECF244321}">
                <p14:modId xmlns:p14="http://schemas.microsoft.com/office/powerpoint/2010/main" val="1584359982"/>
              </p:ext>
            </p:extLst>
          </p:nvPr>
        </p:nvGraphicFramePr>
        <p:xfrm>
          <a:off x="838200" y="2427788"/>
          <a:ext cx="10515600" cy="3575970"/>
        </p:xfrm>
        <a:graphic>
          <a:graphicData uri="http://schemas.openxmlformats.org/drawingml/2006/table">
            <a:tbl>
              <a:tblPr firstRow="1" bandRow="1">
                <a:tableStyleId>{F5AB1C69-6EDB-4FF4-983F-18BD219EF322}</a:tableStyleId>
              </a:tblPr>
              <a:tblGrid>
                <a:gridCol w="2085474">
                  <a:extLst>
                    <a:ext uri="{9D8B030D-6E8A-4147-A177-3AD203B41FA5}">
                      <a16:colId xmlns:a16="http://schemas.microsoft.com/office/drawing/2014/main" val="2964591478"/>
                    </a:ext>
                  </a:extLst>
                </a:gridCol>
                <a:gridCol w="8430126">
                  <a:extLst>
                    <a:ext uri="{9D8B030D-6E8A-4147-A177-3AD203B41FA5}">
                      <a16:colId xmlns:a16="http://schemas.microsoft.com/office/drawing/2014/main" val="4112005160"/>
                    </a:ext>
                  </a:extLst>
                </a:gridCol>
              </a:tblGrid>
              <a:tr h="595995">
                <a:tc>
                  <a:txBody>
                    <a:bodyPr/>
                    <a:lstStyle/>
                    <a:p>
                      <a:r>
                        <a:rPr lang="en-GB"/>
                        <a:t>Day</a:t>
                      </a:r>
                    </a:p>
                  </a:txBody>
                  <a:tcPr>
                    <a:solidFill>
                      <a:srgbClr val="09AFA9"/>
                    </a:solidFill>
                  </a:tcPr>
                </a:tc>
                <a:tc>
                  <a:txBody>
                    <a:bodyPr/>
                    <a:lstStyle/>
                    <a:p>
                      <a:r>
                        <a:rPr lang="en-GB" dirty="0" err="1"/>
                        <a:t>Activty</a:t>
                      </a:r>
                      <a:endParaRPr lang="en-GB" dirty="0"/>
                    </a:p>
                  </a:txBody>
                  <a:tcPr>
                    <a:solidFill>
                      <a:srgbClr val="09AFA9"/>
                    </a:solidFill>
                  </a:tcPr>
                </a:tc>
                <a:extLst>
                  <a:ext uri="{0D108BD9-81ED-4DB2-BD59-A6C34878D82A}">
                    <a16:rowId xmlns:a16="http://schemas.microsoft.com/office/drawing/2014/main" val="2116377445"/>
                  </a:ext>
                </a:extLst>
              </a:tr>
              <a:tr h="595995">
                <a:tc>
                  <a:txBody>
                    <a:bodyPr/>
                    <a:lstStyle/>
                    <a:p>
                      <a:r>
                        <a:rPr lang="en-GB" b="1" dirty="0">
                          <a:solidFill>
                            <a:schemeClr val="bg1"/>
                          </a:solidFill>
                        </a:rPr>
                        <a:t>Monday 5</a:t>
                      </a:r>
                      <a:r>
                        <a:rPr lang="en-GB" b="1" baseline="30000" dirty="0">
                          <a:solidFill>
                            <a:schemeClr val="bg1"/>
                          </a:solidFill>
                        </a:rPr>
                        <a:t>th</a:t>
                      </a:r>
                      <a:r>
                        <a:rPr lang="en-GB" b="1" dirty="0">
                          <a:solidFill>
                            <a:schemeClr val="bg1"/>
                          </a:solidFill>
                        </a:rPr>
                        <a:t> Feb</a:t>
                      </a:r>
                    </a:p>
                  </a:txBody>
                  <a:tcPr>
                    <a:solidFill>
                      <a:srgbClr val="09AFA9"/>
                    </a:solidFill>
                  </a:tcPr>
                </a:tc>
                <a:tc>
                  <a:txBody>
                    <a:bodyPr/>
                    <a:lstStyle/>
                    <a:p>
                      <a:endParaRPr lang="en-GB"/>
                    </a:p>
                  </a:txBody>
                  <a:tcPr/>
                </a:tc>
                <a:extLst>
                  <a:ext uri="{0D108BD9-81ED-4DB2-BD59-A6C34878D82A}">
                    <a16:rowId xmlns:a16="http://schemas.microsoft.com/office/drawing/2014/main" val="3368412644"/>
                  </a:ext>
                </a:extLst>
              </a:tr>
              <a:tr h="595995">
                <a:tc>
                  <a:txBody>
                    <a:bodyPr/>
                    <a:lstStyle/>
                    <a:p>
                      <a:r>
                        <a:rPr lang="en-GB" b="1" dirty="0">
                          <a:solidFill>
                            <a:schemeClr val="bg1"/>
                          </a:solidFill>
                        </a:rPr>
                        <a:t>Tuesday 6</a:t>
                      </a:r>
                      <a:r>
                        <a:rPr lang="en-GB" b="1" baseline="30000" dirty="0">
                          <a:solidFill>
                            <a:schemeClr val="bg1"/>
                          </a:solidFill>
                        </a:rPr>
                        <a:t>th</a:t>
                      </a:r>
                      <a:r>
                        <a:rPr lang="en-GB" b="1" dirty="0">
                          <a:solidFill>
                            <a:schemeClr val="bg1"/>
                          </a:solidFill>
                        </a:rPr>
                        <a:t> Feb</a:t>
                      </a:r>
                    </a:p>
                  </a:txBody>
                  <a:tcPr>
                    <a:solidFill>
                      <a:srgbClr val="09AFA9"/>
                    </a:solidFill>
                  </a:tcPr>
                </a:tc>
                <a:tc>
                  <a:txBody>
                    <a:bodyPr/>
                    <a:lstStyle/>
                    <a:p>
                      <a:endParaRPr lang="en-GB"/>
                    </a:p>
                  </a:txBody>
                  <a:tcPr/>
                </a:tc>
                <a:extLst>
                  <a:ext uri="{0D108BD9-81ED-4DB2-BD59-A6C34878D82A}">
                    <a16:rowId xmlns:a16="http://schemas.microsoft.com/office/drawing/2014/main" val="3536615580"/>
                  </a:ext>
                </a:extLst>
              </a:tr>
              <a:tr h="595995">
                <a:tc>
                  <a:txBody>
                    <a:bodyPr/>
                    <a:lstStyle/>
                    <a:p>
                      <a:r>
                        <a:rPr lang="en-GB" b="1" dirty="0">
                          <a:solidFill>
                            <a:schemeClr val="bg1"/>
                          </a:solidFill>
                        </a:rPr>
                        <a:t>Wednesday 7</a:t>
                      </a:r>
                      <a:r>
                        <a:rPr lang="en-GB" b="1" baseline="30000" dirty="0">
                          <a:solidFill>
                            <a:schemeClr val="bg1"/>
                          </a:solidFill>
                        </a:rPr>
                        <a:t>th</a:t>
                      </a:r>
                      <a:r>
                        <a:rPr lang="en-GB" b="1" dirty="0">
                          <a:solidFill>
                            <a:schemeClr val="bg1"/>
                          </a:solidFill>
                        </a:rPr>
                        <a:t> Feb</a:t>
                      </a:r>
                    </a:p>
                  </a:txBody>
                  <a:tcPr>
                    <a:solidFill>
                      <a:srgbClr val="09AFA9"/>
                    </a:solidFill>
                  </a:tcPr>
                </a:tc>
                <a:tc>
                  <a:txBody>
                    <a:bodyPr/>
                    <a:lstStyle/>
                    <a:p>
                      <a:endParaRPr lang="en-GB"/>
                    </a:p>
                  </a:txBody>
                  <a:tcPr/>
                </a:tc>
                <a:extLst>
                  <a:ext uri="{0D108BD9-81ED-4DB2-BD59-A6C34878D82A}">
                    <a16:rowId xmlns:a16="http://schemas.microsoft.com/office/drawing/2014/main" val="208634701"/>
                  </a:ext>
                </a:extLst>
              </a:tr>
              <a:tr h="595995">
                <a:tc>
                  <a:txBody>
                    <a:bodyPr/>
                    <a:lstStyle/>
                    <a:p>
                      <a:r>
                        <a:rPr lang="en-GB" b="1" dirty="0">
                          <a:solidFill>
                            <a:schemeClr val="bg1"/>
                          </a:solidFill>
                        </a:rPr>
                        <a:t>Thursday 8</a:t>
                      </a:r>
                      <a:r>
                        <a:rPr lang="en-GB" b="1" baseline="30000" dirty="0">
                          <a:solidFill>
                            <a:schemeClr val="bg1"/>
                          </a:solidFill>
                        </a:rPr>
                        <a:t>th</a:t>
                      </a:r>
                      <a:r>
                        <a:rPr lang="en-GB" b="1" dirty="0">
                          <a:solidFill>
                            <a:schemeClr val="bg1"/>
                          </a:solidFill>
                        </a:rPr>
                        <a:t> Feb</a:t>
                      </a:r>
                    </a:p>
                  </a:txBody>
                  <a:tcPr>
                    <a:solidFill>
                      <a:srgbClr val="09AFA9"/>
                    </a:solidFill>
                  </a:tcPr>
                </a:tc>
                <a:tc>
                  <a:txBody>
                    <a:bodyPr/>
                    <a:lstStyle/>
                    <a:p>
                      <a:endParaRPr lang="en-GB"/>
                    </a:p>
                  </a:txBody>
                  <a:tcPr/>
                </a:tc>
                <a:extLst>
                  <a:ext uri="{0D108BD9-81ED-4DB2-BD59-A6C34878D82A}">
                    <a16:rowId xmlns:a16="http://schemas.microsoft.com/office/drawing/2014/main" val="3566107214"/>
                  </a:ext>
                </a:extLst>
              </a:tr>
              <a:tr h="595995">
                <a:tc>
                  <a:txBody>
                    <a:bodyPr/>
                    <a:lstStyle/>
                    <a:p>
                      <a:r>
                        <a:rPr lang="en-GB" b="1" dirty="0">
                          <a:solidFill>
                            <a:schemeClr val="bg1"/>
                          </a:solidFill>
                        </a:rPr>
                        <a:t>Friday 9</a:t>
                      </a:r>
                      <a:r>
                        <a:rPr lang="en-GB" b="1" baseline="30000" dirty="0">
                          <a:solidFill>
                            <a:schemeClr val="bg1"/>
                          </a:solidFill>
                        </a:rPr>
                        <a:t>th</a:t>
                      </a:r>
                      <a:r>
                        <a:rPr lang="en-GB" b="1" dirty="0">
                          <a:solidFill>
                            <a:schemeClr val="bg1"/>
                          </a:solidFill>
                        </a:rPr>
                        <a:t> Feb</a:t>
                      </a:r>
                    </a:p>
                  </a:txBody>
                  <a:tcPr>
                    <a:solidFill>
                      <a:srgbClr val="09AFA9"/>
                    </a:solidFill>
                  </a:tcPr>
                </a:tc>
                <a:tc>
                  <a:txBody>
                    <a:bodyPr/>
                    <a:lstStyle/>
                    <a:p>
                      <a:endParaRPr lang="en-GB" dirty="0"/>
                    </a:p>
                  </a:txBody>
                  <a:tcPr/>
                </a:tc>
                <a:extLst>
                  <a:ext uri="{0D108BD9-81ED-4DB2-BD59-A6C34878D82A}">
                    <a16:rowId xmlns:a16="http://schemas.microsoft.com/office/drawing/2014/main" val="736167691"/>
                  </a:ext>
                </a:extLst>
              </a:tr>
            </a:tbl>
          </a:graphicData>
        </a:graphic>
      </p:graphicFrame>
    </p:spTree>
    <p:extLst>
      <p:ext uri="{BB962C8B-B14F-4D97-AF65-F5344CB8AC3E}">
        <p14:creationId xmlns:p14="http://schemas.microsoft.com/office/powerpoint/2010/main" val="366334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0"/>
            <a:ext cx="12192000" cy="6857996"/>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444542" y="768353"/>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5000" b="1" dirty="0">
                <a:solidFill>
                  <a:schemeClr val="bg1"/>
                </a:solidFill>
                <a:latin typeface="Arial" panose="020B0604020202020204" pitchFamily="34" charset="0"/>
                <a:cs typeface="Arial" panose="020B0604020202020204" pitchFamily="34" charset="0"/>
              </a:rPr>
              <a:t>How you can get involved &amp; resources to       help you</a:t>
            </a:r>
          </a:p>
          <a:p>
            <a:pPr>
              <a:lnSpc>
                <a:spcPts val="5880"/>
              </a:lnSpc>
            </a:pPr>
            <a:endParaRPr lang="en-US" sz="5000" b="1" dirty="0">
              <a:solidFill>
                <a:schemeClr val="bg1"/>
              </a:solidFill>
              <a:latin typeface="Arial" panose="020B0604020202020204" pitchFamily="34" charset="0"/>
              <a:cs typeface="Arial" panose="020B0604020202020204" pitchFamily="34" charset="0"/>
            </a:endParaRPr>
          </a:p>
        </p:txBody>
      </p:sp>
      <p:pic>
        <p:nvPicPr>
          <p:cNvPr id="6" name="Picture 5" descr="A person wearing glasses&#10;&#10;Description automatically generated with low confidence">
            <a:extLst>
              <a:ext uri="{FF2B5EF4-FFF2-40B4-BE49-F238E27FC236}">
                <a16:creationId xmlns:a16="http://schemas.microsoft.com/office/drawing/2014/main" id="{912D545D-5C9C-EE5A-9FA6-561CCCB1B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6926" y="-4"/>
            <a:ext cx="4565073" cy="6858000"/>
          </a:xfrm>
          <a:prstGeom prst="rect">
            <a:avLst/>
          </a:prstGeom>
        </p:spPr>
      </p:pic>
    </p:spTree>
    <p:extLst>
      <p:ext uri="{BB962C8B-B14F-4D97-AF65-F5344CB8AC3E}">
        <p14:creationId xmlns:p14="http://schemas.microsoft.com/office/powerpoint/2010/main" val="317187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0A51-410B-5B56-56ED-2A7E5E66D653}"/>
              </a:ext>
            </a:extLst>
          </p:cNvPr>
          <p:cNvSpPr>
            <a:spLocks noGrp="1"/>
          </p:cNvSpPr>
          <p:nvPr>
            <p:ph type="title"/>
          </p:nvPr>
        </p:nvSpPr>
        <p:spPr>
          <a:xfrm>
            <a:off x="1514059" y="1578099"/>
            <a:ext cx="10515600" cy="514485"/>
          </a:xfrm>
        </p:spPr>
        <p:txBody>
          <a:bodyPr>
            <a:normAutofit fontScale="90000"/>
          </a:bodyPr>
          <a:lstStyle/>
          <a:p>
            <a:r>
              <a:rPr lang="en-GB"/>
              <a:t>Resources to help you</a:t>
            </a:r>
          </a:p>
        </p:txBody>
      </p:sp>
      <p:sp>
        <p:nvSpPr>
          <p:cNvPr id="3" name="Content Placeholder 2">
            <a:extLst>
              <a:ext uri="{FF2B5EF4-FFF2-40B4-BE49-F238E27FC236}">
                <a16:creationId xmlns:a16="http://schemas.microsoft.com/office/drawing/2014/main" id="{F6BA8FAE-3C0E-E54F-6FA1-273B831B8D62}"/>
              </a:ext>
            </a:extLst>
          </p:cNvPr>
          <p:cNvSpPr>
            <a:spLocks noGrp="1"/>
          </p:cNvSpPr>
          <p:nvPr>
            <p:ph idx="1"/>
          </p:nvPr>
        </p:nvSpPr>
        <p:spPr>
          <a:xfrm>
            <a:off x="1597325" y="2222268"/>
            <a:ext cx="10327003" cy="3673908"/>
          </a:xfrm>
        </p:spPr>
        <p:txBody>
          <a:bodyPr>
            <a:noAutofit/>
          </a:bodyPr>
          <a:lstStyle/>
          <a:p>
            <a:pPr marL="0" lvl="0" indent="0">
              <a:lnSpc>
                <a:spcPct val="100000"/>
              </a:lnSpc>
              <a:buNone/>
            </a:pPr>
            <a:r>
              <a:rPr lang="en-GB" sz="2000" dirty="0">
                <a:cs typeface="Arial" panose="020B0604020202020204" pitchFamily="34" charset="0"/>
              </a:rPr>
              <a:t>There are many resources provided free of charge to help </a:t>
            </a:r>
            <a:br>
              <a:rPr lang="en-GB" sz="2000" dirty="0">
                <a:cs typeface="Arial" panose="020B0604020202020204" pitchFamily="34" charset="0"/>
              </a:rPr>
            </a:br>
            <a:r>
              <a:rPr lang="en-GB" sz="2000" dirty="0">
                <a:cs typeface="Arial" panose="020B0604020202020204" pitchFamily="34" charset="0"/>
              </a:rPr>
              <a:t>you. These include:</a:t>
            </a:r>
          </a:p>
          <a:p>
            <a:pPr>
              <a:lnSpc>
                <a:spcPct val="100000"/>
              </a:lnSpc>
            </a:pPr>
            <a:r>
              <a:rPr lang="en-GB" sz="1800" dirty="0">
                <a:cs typeface="Arial" panose="020B0604020202020204" pitchFamily="34" charset="0"/>
              </a:rPr>
              <a:t>Subject resources (30 minutes x 15 lessons) and posters</a:t>
            </a:r>
          </a:p>
          <a:p>
            <a:pPr>
              <a:lnSpc>
                <a:spcPct val="100000"/>
              </a:lnSpc>
            </a:pPr>
            <a:r>
              <a:rPr lang="en-GB" sz="1800" dirty="0">
                <a:cs typeface="Arial" panose="020B0604020202020204" pitchFamily="34" charset="0"/>
              </a:rPr>
              <a:t>Classroom display ideas</a:t>
            </a:r>
          </a:p>
          <a:p>
            <a:pPr>
              <a:lnSpc>
                <a:spcPct val="100000"/>
              </a:lnSpc>
            </a:pPr>
            <a:r>
              <a:rPr lang="en-GB" sz="1800" dirty="0">
                <a:cs typeface="Arial" panose="020B0604020202020204" pitchFamily="34" charset="0"/>
              </a:rPr>
              <a:t>NAW Student Activity Pack</a:t>
            </a:r>
          </a:p>
          <a:p>
            <a:pPr>
              <a:lnSpc>
                <a:spcPct val="100000"/>
              </a:lnSpc>
            </a:pPr>
            <a:r>
              <a:rPr lang="en-GB" sz="1800" dirty="0">
                <a:cs typeface="Arial" panose="020B0604020202020204" pitchFamily="34" charset="0"/>
              </a:rPr>
              <a:t>The Apprenticeship Arcade (10 fun games)</a:t>
            </a:r>
          </a:p>
          <a:p>
            <a:pPr marL="0" lvl="0" indent="0">
              <a:lnSpc>
                <a:spcPts val="2400"/>
              </a:lnSpc>
              <a:buNone/>
            </a:pPr>
            <a:r>
              <a:rPr lang="en-GB" sz="2000" dirty="0">
                <a:cs typeface="Arial" panose="020B0604020202020204" pitchFamily="34" charset="0"/>
              </a:rPr>
              <a:t>Please visit</a:t>
            </a:r>
            <a:r>
              <a:rPr lang="en-GB" sz="2000" dirty="0">
                <a:solidFill>
                  <a:srgbClr val="575757"/>
                </a:solidFill>
                <a:cs typeface="Arial" panose="020B0604020202020204" pitchFamily="34" charset="0"/>
              </a:rPr>
              <a:t> </a:t>
            </a:r>
            <a:r>
              <a:rPr lang="en-GB" sz="2000" dirty="0">
                <a:solidFill>
                  <a:srgbClr val="575757"/>
                </a:solidFill>
                <a:cs typeface="Arial" panose="020B0604020202020204" pitchFamily="34" charset="0"/>
                <a:hlinkClick r:id="rId2"/>
              </a:rPr>
              <a:t>www.amazingapprenticeships.com/naw</a:t>
            </a:r>
            <a:r>
              <a:rPr lang="en-GB" sz="2000" dirty="0">
                <a:solidFill>
                  <a:srgbClr val="575757"/>
                </a:solidFill>
                <a:cs typeface="Arial" panose="020B0604020202020204" pitchFamily="34" charset="0"/>
              </a:rPr>
              <a:t>  </a:t>
            </a:r>
            <a:br>
              <a:rPr lang="en-GB" sz="2000" dirty="0">
                <a:solidFill>
                  <a:srgbClr val="575757"/>
                </a:solidFill>
                <a:cs typeface="Arial" panose="020B0604020202020204" pitchFamily="34" charset="0"/>
              </a:rPr>
            </a:br>
            <a:r>
              <a:rPr lang="en-GB" sz="2000" dirty="0">
                <a:cs typeface="Arial" panose="020B0604020202020204" pitchFamily="34" charset="0"/>
              </a:rPr>
              <a:t>to access them.</a:t>
            </a:r>
          </a:p>
          <a:p>
            <a:pPr marL="0" lvl="0" indent="0">
              <a:lnSpc>
                <a:spcPts val="2400"/>
              </a:lnSpc>
              <a:buNone/>
            </a:pPr>
            <a:r>
              <a:rPr lang="en-GB" sz="2000" dirty="0">
                <a:cs typeface="Arial" panose="020B0604020202020204" pitchFamily="34" charset="0"/>
              </a:rPr>
              <a:t>For more ideas and resource, explore</a:t>
            </a:r>
            <a:r>
              <a:rPr lang="en-GB" sz="2000" dirty="0">
                <a:solidFill>
                  <a:srgbClr val="575757"/>
                </a:solidFill>
                <a:cs typeface="Arial" panose="020B0604020202020204" pitchFamily="34" charset="0"/>
              </a:rPr>
              <a:t> </a:t>
            </a:r>
            <a:r>
              <a:rPr lang="en-GB" sz="2000" dirty="0">
                <a:solidFill>
                  <a:srgbClr val="575757"/>
                </a:solidFill>
                <a:cs typeface="Arial" panose="020B0604020202020204" pitchFamily="34" charset="0"/>
                <a:hlinkClick r:id="rId3"/>
              </a:rPr>
              <a:t>My Learning My Future</a:t>
            </a:r>
            <a:r>
              <a:rPr lang="en-GB" sz="2000" dirty="0">
                <a:solidFill>
                  <a:srgbClr val="575757"/>
                </a:solidFill>
                <a:cs typeface="Arial" panose="020B0604020202020204" pitchFamily="34" charset="0"/>
              </a:rPr>
              <a:t> </a:t>
            </a:r>
            <a:br>
              <a:rPr lang="en-GB" sz="2000" dirty="0">
                <a:solidFill>
                  <a:srgbClr val="575757"/>
                </a:solidFill>
                <a:cs typeface="Arial" panose="020B0604020202020204" pitchFamily="34" charset="0"/>
              </a:rPr>
            </a:br>
            <a:r>
              <a:rPr lang="en-GB" sz="2000" dirty="0">
                <a:cs typeface="Arial" panose="020B0604020202020204" pitchFamily="34" charset="0"/>
              </a:rPr>
              <a:t>from The Careers &amp; Enterprise Company</a:t>
            </a:r>
          </a:p>
        </p:txBody>
      </p:sp>
      <p:pic>
        <p:nvPicPr>
          <p:cNvPr id="4" name="Picture 3">
            <a:extLst>
              <a:ext uri="{FF2B5EF4-FFF2-40B4-BE49-F238E27FC236}">
                <a16:creationId xmlns:a16="http://schemas.microsoft.com/office/drawing/2014/main" id="{72F08587-5E05-EC47-0204-4E811CD267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671" y="1525574"/>
            <a:ext cx="1134019" cy="1134019"/>
          </a:xfrm>
          <a:prstGeom prst="rect">
            <a:avLst/>
          </a:prstGeom>
        </p:spPr>
      </p:pic>
      <p:pic>
        <p:nvPicPr>
          <p:cNvPr id="20" name="Picture 19" descr="Background pattern&#10;&#10;Description automatically generated">
            <a:extLst>
              <a:ext uri="{FF2B5EF4-FFF2-40B4-BE49-F238E27FC236}">
                <a16:creationId xmlns:a16="http://schemas.microsoft.com/office/drawing/2014/main" id="{F8297561-0058-7E86-9136-BA45A50D58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9489" y="3665127"/>
            <a:ext cx="1532842" cy="2178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709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0A51-410B-5B56-56ED-2A7E5E66D653}"/>
              </a:ext>
            </a:extLst>
          </p:cNvPr>
          <p:cNvSpPr>
            <a:spLocks noGrp="1"/>
          </p:cNvSpPr>
          <p:nvPr>
            <p:ph type="title"/>
          </p:nvPr>
        </p:nvSpPr>
        <p:spPr>
          <a:xfrm>
            <a:off x="2144785" y="1628256"/>
            <a:ext cx="9481157" cy="870643"/>
          </a:xfrm>
        </p:spPr>
        <p:txBody>
          <a:bodyPr>
            <a:normAutofit fontScale="90000"/>
          </a:bodyPr>
          <a:lstStyle/>
          <a:p>
            <a:r>
              <a:rPr lang="en-GB" dirty="0"/>
              <a:t>How you could get involved:</a:t>
            </a:r>
            <a:br>
              <a:rPr lang="en-GB" dirty="0"/>
            </a:br>
            <a:r>
              <a:rPr lang="en-GB" dirty="0"/>
              <a:t>Classroom ideas</a:t>
            </a:r>
          </a:p>
        </p:txBody>
      </p:sp>
      <p:sp>
        <p:nvSpPr>
          <p:cNvPr id="3" name="Content Placeholder 2">
            <a:extLst>
              <a:ext uri="{FF2B5EF4-FFF2-40B4-BE49-F238E27FC236}">
                <a16:creationId xmlns:a16="http://schemas.microsoft.com/office/drawing/2014/main" id="{F6BA8FAE-3C0E-E54F-6FA1-273B831B8D62}"/>
              </a:ext>
            </a:extLst>
          </p:cNvPr>
          <p:cNvSpPr>
            <a:spLocks noGrp="1"/>
          </p:cNvSpPr>
          <p:nvPr>
            <p:ph idx="1"/>
          </p:nvPr>
        </p:nvSpPr>
        <p:spPr>
          <a:xfrm>
            <a:off x="2038866" y="2792627"/>
            <a:ext cx="9314934" cy="3441025"/>
          </a:xfrm>
        </p:spPr>
        <p:txBody>
          <a:bodyPr>
            <a:normAutofit/>
          </a:bodyPr>
          <a:lstStyle/>
          <a:p>
            <a:pPr marL="0" lvl="0" indent="0">
              <a:lnSpc>
                <a:spcPts val="2400"/>
              </a:lnSpc>
              <a:buNone/>
            </a:pPr>
            <a:r>
              <a:rPr lang="en-GB" sz="2000" dirty="0">
                <a:highlight>
                  <a:srgbClr val="FFFF00"/>
                </a:highlight>
                <a:cs typeface="Arial" panose="020B0604020202020204" pitchFamily="34" charset="0"/>
              </a:rPr>
              <a:t>[Please add in your own ideas or use these suggestions below]</a:t>
            </a:r>
          </a:p>
          <a:p>
            <a:pPr>
              <a:lnSpc>
                <a:spcPts val="2400"/>
              </a:lnSpc>
            </a:pPr>
            <a:r>
              <a:rPr lang="en-GB" sz="2000" dirty="0">
                <a:cs typeface="Arial" panose="020B0604020202020204" pitchFamily="34" charset="0"/>
              </a:rPr>
              <a:t>Within your lessons, use the resources and games to help students to explore potential apprenticeship routes from their subject. </a:t>
            </a:r>
          </a:p>
          <a:p>
            <a:pPr>
              <a:lnSpc>
                <a:spcPts val="2400"/>
              </a:lnSpc>
            </a:pPr>
            <a:r>
              <a:rPr lang="en-GB" sz="2000" dirty="0">
                <a:cs typeface="Arial" panose="020B0604020202020204" pitchFamily="34" charset="0"/>
              </a:rPr>
              <a:t>Share the stories of any students that you know who have gone onto an apprenticeship.</a:t>
            </a:r>
          </a:p>
          <a:p>
            <a:pPr>
              <a:lnSpc>
                <a:spcPts val="2400"/>
              </a:lnSpc>
            </a:pPr>
            <a:r>
              <a:rPr lang="en-GB" sz="2000" dirty="0">
                <a:cs typeface="Arial" panose="020B0604020202020204" pitchFamily="34" charset="0"/>
              </a:rPr>
              <a:t>Discuss the different skills and attributes students think employers might be looking for and how these are being developed through your subject area.</a:t>
            </a:r>
          </a:p>
          <a:p>
            <a:pPr>
              <a:lnSpc>
                <a:spcPts val="2400"/>
              </a:lnSpc>
            </a:pPr>
            <a:r>
              <a:rPr lang="en-GB" sz="2000" dirty="0">
                <a:cs typeface="Arial" panose="020B0604020202020204" pitchFamily="34" charset="0"/>
              </a:rPr>
              <a:t>Include information about any local employers that you know of that recruit apprentices in roles that link with your subject.</a:t>
            </a:r>
          </a:p>
        </p:txBody>
      </p:sp>
      <p:pic>
        <p:nvPicPr>
          <p:cNvPr id="5" name="Picture 4" descr="Icon&#10;&#10;Description automatically generated">
            <a:extLst>
              <a:ext uri="{FF2B5EF4-FFF2-40B4-BE49-F238E27FC236}">
                <a16:creationId xmlns:a16="http://schemas.microsoft.com/office/drawing/2014/main" id="{6613D7AD-065D-2A6D-4C06-0022105BA6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999" y="1334530"/>
            <a:ext cx="1458097" cy="1458097"/>
          </a:xfrm>
          <a:prstGeom prst="rect">
            <a:avLst/>
          </a:prstGeom>
        </p:spPr>
      </p:pic>
    </p:spTree>
    <p:extLst>
      <p:ext uri="{BB962C8B-B14F-4D97-AF65-F5344CB8AC3E}">
        <p14:creationId xmlns:p14="http://schemas.microsoft.com/office/powerpoint/2010/main" val="1146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0A51-410B-5B56-56ED-2A7E5E66D653}"/>
              </a:ext>
            </a:extLst>
          </p:cNvPr>
          <p:cNvSpPr>
            <a:spLocks noGrp="1"/>
          </p:cNvSpPr>
          <p:nvPr>
            <p:ph type="title"/>
          </p:nvPr>
        </p:nvSpPr>
        <p:spPr>
          <a:xfrm>
            <a:off x="2026506" y="1690688"/>
            <a:ext cx="9327293" cy="514485"/>
          </a:xfrm>
        </p:spPr>
        <p:txBody>
          <a:bodyPr>
            <a:normAutofit fontScale="90000"/>
          </a:bodyPr>
          <a:lstStyle/>
          <a:p>
            <a:r>
              <a:rPr lang="en-GB" dirty="0"/>
              <a:t>How you could get involved:</a:t>
            </a:r>
            <a:br>
              <a:rPr lang="en-GB" dirty="0"/>
            </a:br>
            <a:r>
              <a:rPr lang="en-GB" dirty="0"/>
              <a:t>Homework ideas</a:t>
            </a:r>
          </a:p>
        </p:txBody>
      </p:sp>
      <p:sp>
        <p:nvSpPr>
          <p:cNvPr id="3" name="Content Placeholder 2">
            <a:extLst>
              <a:ext uri="{FF2B5EF4-FFF2-40B4-BE49-F238E27FC236}">
                <a16:creationId xmlns:a16="http://schemas.microsoft.com/office/drawing/2014/main" id="{F6BA8FAE-3C0E-E54F-6FA1-273B831B8D62}"/>
              </a:ext>
            </a:extLst>
          </p:cNvPr>
          <p:cNvSpPr>
            <a:spLocks noGrp="1"/>
          </p:cNvSpPr>
          <p:nvPr>
            <p:ph idx="1"/>
          </p:nvPr>
        </p:nvSpPr>
        <p:spPr>
          <a:xfrm>
            <a:off x="2026507" y="2815874"/>
            <a:ext cx="9327292" cy="3673908"/>
          </a:xfrm>
        </p:spPr>
        <p:txBody>
          <a:bodyPr>
            <a:normAutofit/>
          </a:bodyPr>
          <a:lstStyle/>
          <a:p>
            <a:pPr marL="0" lvl="0" indent="0">
              <a:lnSpc>
                <a:spcPts val="2400"/>
              </a:lnSpc>
              <a:buNone/>
            </a:pPr>
            <a:r>
              <a:rPr lang="en-GB" sz="2000" dirty="0">
                <a:highlight>
                  <a:srgbClr val="FFFF00"/>
                </a:highlight>
                <a:cs typeface="Arial" panose="020B0604020202020204" pitchFamily="34" charset="0"/>
              </a:rPr>
              <a:t>[Please add in your own ideas or use these suggestions below]</a:t>
            </a:r>
          </a:p>
          <a:p>
            <a:pPr>
              <a:lnSpc>
                <a:spcPts val="2400"/>
              </a:lnSpc>
            </a:pPr>
            <a:r>
              <a:rPr lang="en-GB" sz="2000" dirty="0">
                <a:cs typeface="Arial" panose="020B0604020202020204" pitchFamily="34" charset="0"/>
              </a:rPr>
              <a:t>Use the home learning idea from the </a:t>
            </a:r>
            <a:r>
              <a:rPr lang="en-GB" sz="2000" dirty="0">
                <a:cs typeface="Arial" panose="020B0604020202020204" pitchFamily="34" charset="0"/>
                <a:hlinkClick r:id="rId2"/>
              </a:rPr>
              <a:t>15 x subject resources</a:t>
            </a:r>
            <a:endParaRPr lang="en-GB" sz="2000" dirty="0">
              <a:cs typeface="Arial" panose="020B0604020202020204" pitchFamily="34" charset="0"/>
            </a:endParaRPr>
          </a:p>
          <a:p>
            <a:pPr>
              <a:lnSpc>
                <a:spcPts val="2400"/>
              </a:lnSpc>
            </a:pPr>
            <a:r>
              <a:rPr lang="en-GB" sz="2000" dirty="0">
                <a:cs typeface="Arial" panose="020B0604020202020204" pitchFamily="34" charset="0"/>
              </a:rPr>
              <a:t>Set a homework task enabling awareness raising with families, for example, ask each family member to choose and share back the apprenticeship that appeals to them the most in each subject area. Use </a:t>
            </a:r>
            <a:r>
              <a:rPr lang="en-GB" sz="2000" dirty="0">
                <a:solidFill>
                  <a:srgbClr val="0070C0"/>
                </a:solidFill>
                <a:cs typeface="Arial" panose="020B0604020202020204" pitchFamily="34" charset="0"/>
                <a:hlinkClick r:id="rId3">
                  <a:extLst>
                    <a:ext uri="{A12FA001-AC4F-418D-AE19-62706E023703}">
                      <ahyp:hlinkClr xmlns:ahyp="http://schemas.microsoft.com/office/drawing/2018/hyperlinkcolor" val="tx"/>
                    </a:ext>
                  </a:extLst>
                </a:hlinkClick>
              </a:rPr>
              <a:t>My Learning My Future</a:t>
            </a:r>
            <a:r>
              <a:rPr lang="en-GB" sz="2000" dirty="0">
                <a:solidFill>
                  <a:srgbClr val="00B0F0"/>
                </a:solidFill>
                <a:cs typeface="Arial" panose="020B0604020202020204" pitchFamily="34" charset="0"/>
              </a:rPr>
              <a:t> </a:t>
            </a:r>
            <a:r>
              <a:rPr lang="en-GB" sz="2000" dirty="0">
                <a:cs typeface="Arial" panose="020B0604020202020204" pitchFamily="34" charset="0"/>
              </a:rPr>
              <a:t>from the CEC.</a:t>
            </a:r>
          </a:p>
          <a:p>
            <a:pPr>
              <a:lnSpc>
                <a:spcPts val="2400"/>
              </a:lnSpc>
            </a:pPr>
            <a:r>
              <a:rPr lang="en-GB" sz="2000" dirty="0">
                <a:cs typeface="Arial" panose="020B0604020202020204" pitchFamily="34" charset="0"/>
              </a:rPr>
              <a:t>Set discussion/research-based homework into apprenticeships by signposting student to the </a:t>
            </a:r>
            <a:r>
              <a:rPr lang="en-GB" sz="2000" dirty="0">
                <a:cs typeface="Arial" panose="020B0604020202020204" pitchFamily="34" charset="0"/>
                <a:hlinkClick r:id="rId4"/>
              </a:rPr>
              <a:t>Career Starter Apprenticeship information and case studies</a:t>
            </a:r>
            <a:r>
              <a:rPr lang="en-GB" sz="2000" dirty="0">
                <a:cs typeface="Arial" panose="020B0604020202020204" pitchFamily="34" charset="0"/>
              </a:rPr>
              <a:t> including job roles they may not have considered, such as International Freight Forwarding.</a:t>
            </a:r>
          </a:p>
        </p:txBody>
      </p:sp>
      <p:pic>
        <p:nvPicPr>
          <p:cNvPr id="5" name="Picture 4" descr="Icon&#10;&#10;Description automatically generated">
            <a:extLst>
              <a:ext uri="{FF2B5EF4-FFF2-40B4-BE49-F238E27FC236}">
                <a16:creationId xmlns:a16="http://schemas.microsoft.com/office/drawing/2014/main" id="{859D3CAD-B78A-EF1B-2FA1-4AE094BBB8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573" y="1370133"/>
            <a:ext cx="1445741" cy="1445741"/>
          </a:xfrm>
          <a:prstGeom prst="rect">
            <a:avLst/>
          </a:prstGeom>
        </p:spPr>
      </p:pic>
    </p:spTree>
    <p:extLst>
      <p:ext uri="{BB962C8B-B14F-4D97-AF65-F5344CB8AC3E}">
        <p14:creationId xmlns:p14="http://schemas.microsoft.com/office/powerpoint/2010/main" val="177562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0" y="0"/>
            <a:ext cx="12192000" cy="6857996"/>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38043" y="510857"/>
            <a:ext cx="6943914"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How to engage parents &amp; </a:t>
            </a:r>
            <a:r>
              <a:rPr lang="en-US" sz="4900" b="1" dirty="0" err="1">
                <a:solidFill>
                  <a:schemeClr val="bg1"/>
                </a:solidFill>
                <a:latin typeface="Arial" panose="020B0604020202020204" pitchFamily="34" charset="0"/>
                <a:cs typeface="Arial" panose="020B0604020202020204" pitchFamily="34" charset="0"/>
              </a:rPr>
              <a:t>carers</a:t>
            </a:r>
            <a:r>
              <a:rPr lang="en-US" sz="4900" b="1" dirty="0">
                <a:solidFill>
                  <a:schemeClr val="bg1"/>
                </a:solidFill>
                <a:latin typeface="Arial" panose="020B0604020202020204" pitchFamily="34" charset="0"/>
                <a:cs typeface="Arial" panose="020B0604020202020204" pitchFamily="34" charset="0"/>
              </a:rPr>
              <a:t> in careers conversations during NAW</a:t>
            </a:r>
          </a:p>
        </p:txBody>
      </p:sp>
      <p:pic>
        <p:nvPicPr>
          <p:cNvPr id="1026" name="Picture 2" descr="purple rotary telephone">
            <a:extLst>
              <a:ext uri="{FF2B5EF4-FFF2-40B4-BE49-F238E27FC236}">
                <a16:creationId xmlns:a16="http://schemas.microsoft.com/office/drawing/2014/main" id="{5B1B553D-5908-4170-6095-99FB581FB9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ubtitle 6">
            <a:extLst>
              <a:ext uri="{FF2B5EF4-FFF2-40B4-BE49-F238E27FC236}">
                <a16:creationId xmlns:a16="http://schemas.microsoft.com/office/drawing/2014/main" id="{7C36897D-F159-46BB-01E5-DD1C1FFE0219}"/>
              </a:ext>
            </a:extLst>
          </p:cNvPr>
          <p:cNvSpPr>
            <a:spLocks noGrp="1"/>
          </p:cNvSpPr>
          <p:nvPr>
            <p:ph idx="1"/>
          </p:nvPr>
        </p:nvSpPr>
        <p:spPr>
          <a:xfrm>
            <a:off x="3754396" y="1923380"/>
            <a:ext cx="7527324" cy="3673908"/>
          </a:xfrm>
        </p:spPr>
        <p:txBody>
          <a:bodyPr>
            <a:normAutofit fontScale="92500"/>
          </a:bodyPr>
          <a:lstStyle/>
          <a:p>
            <a:pPr marL="0" indent="0">
              <a:buNone/>
            </a:pPr>
            <a:r>
              <a:rPr lang="en-GB" sz="4400" dirty="0">
                <a:solidFill>
                  <a:srgbClr val="09AFA9"/>
                </a:solidFill>
              </a:rPr>
              <a:t>A 2023 survey </a:t>
            </a:r>
            <a:r>
              <a:rPr lang="en-GB" sz="4400">
                <a:solidFill>
                  <a:srgbClr val="09AFA9"/>
                </a:solidFill>
              </a:rPr>
              <a:t>of 8,838 </a:t>
            </a:r>
            <a:r>
              <a:rPr lang="en-GB" sz="4400" dirty="0">
                <a:solidFill>
                  <a:srgbClr val="09AFA9"/>
                </a:solidFill>
              </a:rPr>
              <a:t>parents and carers revealed that </a:t>
            </a:r>
          </a:p>
          <a:p>
            <a:pPr marL="0" indent="0">
              <a:buNone/>
            </a:pPr>
            <a:r>
              <a:rPr lang="en-GB" sz="4400" b="1" dirty="0">
                <a:solidFill>
                  <a:srgbClr val="09AFA9"/>
                </a:solidFill>
              </a:rPr>
              <a:t>only</a:t>
            </a:r>
            <a:r>
              <a:rPr lang="en-GB" sz="4400" dirty="0">
                <a:solidFill>
                  <a:srgbClr val="09AFA9"/>
                </a:solidFill>
              </a:rPr>
              <a:t> </a:t>
            </a:r>
            <a:r>
              <a:rPr lang="en-GB" sz="4400" b="1" dirty="0">
                <a:solidFill>
                  <a:srgbClr val="09AFA9"/>
                </a:solidFill>
              </a:rPr>
              <a:t>1 in 10 parents                                              would feel confident in supporting their child to research and apply for an apprenticeship.</a:t>
            </a:r>
          </a:p>
        </p:txBody>
      </p:sp>
      <p:pic>
        <p:nvPicPr>
          <p:cNvPr id="3" name="Picture 2" descr="Icon&#10;&#10;Description automatically generated">
            <a:extLst>
              <a:ext uri="{FF2B5EF4-FFF2-40B4-BE49-F238E27FC236}">
                <a16:creationId xmlns:a16="http://schemas.microsoft.com/office/drawing/2014/main" id="{9FF304BD-B41A-D52C-9915-0C65B25623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703" y="2203382"/>
            <a:ext cx="3113903" cy="3113903"/>
          </a:xfrm>
          <a:prstGeom prst="rect">
            <a:avLst/>
          </a:prstGeom>
        </p:spPr>
      </p:pic>
    </p:spTree>
    <p:extLst>
      <p:ext uri="{BB962C8B-B14F-4D97-AF65-F5344CB8AC3E}">
        <p14:creationId xmlns:p14="http://schemas.microsoft.com/office/powerpoint/2010/main" val="327561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A56C-0C6E-3264-FD19-4893C123109A}"/>
              </a:ext>
            </a:extLst>
          </p:cNvPr>
          <p:cNvSpPr>
            <a:spLocks noGrp="1"/>
          </p:cNvSpPr>
          <p:nvPr>
            <p:ph type="title"/>
          </p:nvPr>
        </p:nvSpPr>
        <p:spPr>
          <a:xfrm>
            <a:off x="2087330" y="1385458"/>
            <a:ext cx="9287385" cy="514485"/>
          </a:xfrm>
        </p:spPr>
        <p:txBody>
          <a:bodyPr>
            <a:normAutofit fontScale="90000"/>
          </a:bodyPr>
          <a:lstStyle/>
          <a:p>
            <a:r>
              <a:rPr lang="en-GB" dirty="0"/>
              <a:t>We would like all staff to:</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2087811" y="2157755"/>
            <a:ext cx="9286904" cy="4093428"/>
          </a:xfrm>
          <a:prstGeom prst="rect">
            <a:avLst/>
          </a:prstGeom>
          <a:noFill/>
        </p:spPr>
        <p:txBody>
          <a:bodyPr wrap="square" lIns="91440" tIns="45720" rIns="91440" bIns="45720" rtlCol="0" anchor="t">
            <a:spAutoFit/>
          </a:bodyPr>
          <a:lstStyle/>
          <a:p>
            <a:pPr lvl="0"/>
            <a:r>
              <a:rPr lang="en-GB" sz="2000" dirty="0">
                <a:highlight>
                  <a:srgbClr val="FFFF00"/>
                </a:highlight>
              </a:rPr>
              <a:t>[Please consider your asks of staff and adapt the ideas below to suit your context]</a:t>
            </a:r>
            <a:br>
              <a:rPr lang="en-GB" sz="2000" dirty="0">
                <a:highlight>
                  <a:srgbClr val="FFFF00"/>
                </a:highlight>
              </a:rPr>
            </a:br>
            <a:endParaRPr lang="en-GB" sz="2000" dirty="0">
              <a:highlight>
                <a:srgbClr val="FFFF00"/>
              </a:highlight>
            </a:endParaRPr>
          </a:p>
          <a:p>
            <a:pPr marL="342900" indent="-342900">
              <a:buFont typeface="Arial" panose="020B0604020202020204" pitchFamily="34" charset="0"/>
              <a:buChar char="•"/>
            </a:pPr>
            <a:r>
              <a:rPr lang="en-GB" sz="2000" dirty="0"/>
              <a:t>Mention it’s NAW during any conversations with parents and direct parents to </a:t>
            </a:r>
            <a:r>
              <a:rPr lang="en-GB" sz="2000" dirty="0">
                <a:highlight>
                  <a:srgbClr val="FFFF00"/>
                </a:highlight>
              </a:rPr>
              <a:t>[add in here what is relevant for you - an event, newsletter,].</a:t>
            </a:r>
          </a:p>
          <a:p>
            <a:pPr marL="342900" indent="-342900">
              <a:buFont typeface="Arial" panose="020B0604020202020204" pitchFamily="34" charset="0"/>
              <a:buChar char="•"/>
            </a:pPr>
            <a:r>
              <a:rPr lang="en-GB" sz="2000" dirty="0"/>
              <a:t>Mention it’s NAW during any conversations with students and if they want to know more, direct them to </a:t>
            </a:r>
            <a:r>
              <a:rPr lang="en-GB" sz="2000" dirty="0">
                <a:highlight>
                  <a:srgbClr val="FFFF00"/>
                </a:highlight>
              </a:rPr>
              <a:t>[add in here what is relevant for you - an event, newsletter,].</a:t>
            </a:r>
            <a:endParaRPr lang="en-GB" sz="2000" dirty="0">
              <a:highlight>
                <a:srgbClr val="FFFF00"/>
              </a:highlight>
              <a:cs typeface="Calibri"/>
            </a:endParaRPr>
          </a:p>
          <a:p>
            <a:pPr marL="342900" lvl="0" indent="-342900">
              <a:buFont typeface="Arial" panose="020B0604020202020204" pitchFamily="34" charset="0"/>
              <a:buChar char="•"/>
            </a:pPr>
            <a:r>
              <a:rPr lang="en-GB" sz="2000" dirty="0"/>
              <a:t>Make a positive phone call home this week, if possible, to a student who has expressed an interest in apprenticeships, and encourage a conversation at home.</a:t>
            </a:r>
            <a:endParaRPr lang="en-GB" sz="2000" dirty="0">
              <a:cs typeface="Calibri"/>
            </a:endParaRPr>
          </a:p>
          <a:p>
            <a:pPr marL="342900" lvl="0" indent="-342900">
              <a:buFont typeface="Arial" panose="020B0604020202020204" pitchFamily="34" charset="0"/>
              <a:buChar char="•"/>
            </a:pPr>
            <a:r>
              <a:rPr lang="en-GB" sz="2000" dirty="0"/>
              <a:t>Set some of the suggested homework tasks to help develop understanding of apprenticeships </a:t>
            </a:r>
            <a:r>
              <a:rPr lang="en-GB" sz="2000" b="1" i="1" dirty="0"/>
              <a:t>and </a:t>
            </a:r>
            <a:r>
              <a:rPr lang="en-GB" sz="2000" dirty="0"/>
              <a:t>engage parents/carers. </a:t>
            </a:r>
            <a:r>
              <a:rPr lang="en-GB" sz="2000" dirty="0">
                <a:highlight>
                  <a:srgbClr val="FFFF00"/>
                </a:highlight>
              </a:rPr>
              <a:t>[add in how engagement could be fed back to you]</a:t>
            </a:r>
            <a:endParaRPr lang="en-GB" sz="2000" dirty="0">
              <a:highlight>
                <a:srgbClr val="FFFF00"/>
              </a:highlight>
              <a:cs typeface="Calibri"/>
            </a:endParaRPr>
          </a:p>
          <a:p>
            <a:pPr marL="342900" indent="-342900">
              <a:buFont typeface="Arial" panose="020B0604020202020204" pitchFamily="34" charset="0"/>
              <a:buChar char="•"/>
            </a:pPr>
            <a:r>
              <a:rPr lang="en-GB" sz="2000" dirty="0"/>
              <a:t>Find a way your department/faculty can post about NAW on social media for parents, e.g. a fact about apprenticeships / local industry linked to your subject. </a:t>
            </a:r>
            <a:endParaRPr lang="en-GB" sz="2000" dirty="0">
              <a:cs typeface="Calibri"/>
            </a:endParaRPr>
          </a:p>
        </p:txBody>
      </p:sp>
      <p:pic>
        <p:nvPicPr>
          <p:cNvPr id="6" name="Picture 5" descr="Icon&#10;&#10;Description automatically generated">
            <a:extLst>
              <a:ext uri="{FF2B5EF4-FFF2-40B4-BE49-F238E27FC236}">
                <a16:creationId xmlns:a16="http://schemas.microsoft.com/office/drawing/2014/main" id="{536B8CEF-0AC1-C163-5D16-5D5BCF4D37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146" y="1548743"/>
            <a:ext cx="1548743" cy="1548743"/>
          </a:xfrm>
          <a:prstGeom prst="rect">
            <a:avLst/>
          </a:prstGeom>
        </p:spPr>
      </p:pic>
    </p:spTree>
    <p:extLst>
      <p:ext uri="{BB962C8B-B14F-4D97-AF65-F5344CB8AC3E}">
        <p14:creationId xmlns:p14="http://schemas.microsoft.com/office/powerpoint/2010/main" val="429283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B9E623-8A2C-3749-94AA-3308AC0BEFE6}"/>
              </a:ext>
            </a:extLst>
          </p:cNvPr>
          <p:cNvSpPr/>
          <p:nvPr/>
        </p:nvSpPr>
        <p:spPr>
          <a:xfrm>
            <a:off x="-1" y="1197451"/>
            <a:ext cx="12192001" cy="1377307"/>
          </a:xfrm>
          <a:prstGeom prst="rect">
            <a:avLst/>
          </a:prstGeom>
          <a:solidFill>
            <a:srgbClr val="44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739007E-CC9A-C240-83AB-3B491F81C7E1}"/>
              </a:ext>
            </a:extLst>
          </p:cNvPr>
          <p:cNvSpPr txBox="1">
            <a:spLocks/>
          </p:cNvSpPr>
          <p:nvPr/>
        </p:nvSpPr>
        <p:spPr>
          <a:xfrm>
            <a:off x="1471448" y="1259233"/>
            <a:ext cx="10307468" cy="1167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3600" b="1" dirty="0">
                <a:solidFill>
                  <a:schemeClr val="bg1"/>
                </a:solidFill>
                <a:latin typeface="Arial" panose="020B0604020202020204" pitchFamily="34" charset="0"/>
                <a:cs typeface="Arial" panose="020B0604020202020204" pitchFamily="34" charset="0"/>
              </a:rPr>
              <a:t>A message to the presenter:</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Title 1">
            <a:extLst>
              <a:ext uri="{FF2B5EF4-FFF2-40B4-BE49-F238E27FC236}">
                <a16:creationId xmlns:a16="http://schemas.microsoft.com/office/drawing/2014/main" id="{FC23705D-A36D-C040-B6F9-56DCE44B69C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pic>
        <p:nvPicPr>
          <p:cNvPr id="17" name="Picture 16" descr="A black and white sign&#10;&#10;Description automatically generated with low confidence">
            <a:extLst>
              <a:ext uri="{FF2B5EF4-FFF2-40B4-BE49-F238E27FC236}">
                <a16:creationId xmlns:a16="http://schemas.microsoft.com/office/drawing/2014/main" id="{AC66B19E-1407-ED47-9644-CD4965425F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6049" y="197055"/>
            <a:ext cx="1443750" cy="584434"/>
          </a:xfrm>
          <a:prstGeom prst="rect">
            <a:avLst/>
          </a:prstGeom>
        </p:spPr>
      </p:pic>
      <p:sp>
        <p:nvSpPr>
          <p:cNvPr id="4" name="Title 1">
            <a:extLst>
              <a:ext uri="{FF2B5EF4-FFF2-40B4-BE49-F238E27FC236}">
                <a16:creationId xmlns:a16="http://schemas.microsoft.com/office/drawing/2014/main" id="{2B791B9F-15F1-6421-3765-624AB00E1BD0}"/>
              </a:ext>
            </a:extLst>
          </p:cNvPr>
          <p:cNvSpPr txBox="1">
            <a:spLocks/>
          </p:cNvSpPr>
          <p:nvPr/>
        </p:nvSpPr>
        <p:spPr>
          <a:xfrm>
            <a:off x="413084" y="3244645"/>
            <a:ext cx="11493781" cy="2561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dirty="0">
                <a:latin typeface="+mn-lt"/>
                <a:ea typeface="Lato" panose="020F0502020204030203" pitchFamily="34" charset="0"/>
                <a:cs typeface="Arial" panose="020B0604020202020204" pitchFamily="34" charset="0"/>
              </a:rPr>
              <a:t>This resource is designed for schools and colleges who are running a staff briefing about National Apprenticeship Week  2024 and should take approximately 10-15 minutes to deliver.</a:t>
            </a:r>
          </a:p>
          <a:p>
            <a:pPr>
              <a:lnSpc>
                <a:spcPct val="100000"/>
              </a:lnSpc>
            </a:pPr>
            <a:endParaRPr lang="en-US" sz="1800" dirty="0">
              <a:latin typeface="+mn-lt"/>
              <a:ea typeface="Lato" panose="020F0502020204030203" pitchFamily="34" charset="0"/>
              <a:cs typeface="Arial" panose="020B0604020202020204" pitchFamily="34" charset="0"/>
            </a:endParaRPr>
          </a:p>
          <a:p>
            <a:pPr>
              <a:lnSpc>
                <a:spcPct val="100000"/>
              </a:lnSpc>
            </a:pPr>
            <a:r>
              <a:rPr lang="en-US" sz="1800" dirty="0">
                <a:latin typeface="+mn-lt"/>
                <a:ea typeface="Lato" panose="020F0502020204030203" pitchFamily="34" charset="0"/>
                <a:cs typeface="Arial" panose="020B0604020202020204" pitchFamily="34" charset="0"/>
              </a:rPr>
              <a:t>It can be quickly adapted for your setting with the aim of generating enthusiasm and willingness among staff to:</a:t>
            </a:r>
          </a:p>
          <a:p>
            <a:pPr marL="285750" indent="-285750">
              <a:lnSpc>
                <a:spcPct val="100000"/>
              </a:lnSpc>
              <a:buFont typeface="Arial" panose="020B0604020202020204" pitchFamily="34" charset="0"/>
              <a:buChar char="•"/>
            </a:pPr>
            <a:r>
              <a:rPr lang="en-US" sz="1800" dirty="0">
                <a:latin typeface="+mn-lt"/>
                <a:ea typeface="Lato" panose="020F0502020204030203" pitchFamily="34" charset="0"/>
                <a:cs typeface="Arial" panose="020B0604020202020204" pitchFamily="34" charset="0"/>
              </a:rPr>
              <a:t>Promote National Apprenticeship Week in their classrooms.</a:t>
            </a:r>
          </a:p>
          <a:p>
            <a:pPr marL="285750" indent="-285750">
              <a:lnSpc>
                <a:spcPct val="100000"/>
              </a:lnSpc>
              <a:buFont typeface="Arial" panose="020B0604020202020204" pitchFamily="34" charset="0"/>
              <a:buChar char="•"/>
            </a:pPr>
            <a:r>
              <a:rPr lang="en-US" sz="1800" dirty="0">
                <a:latin typeface="+mn-lt"/>
                <a:ea typeface="Lato" panose="020F0502020204030203" pitchFamily="34" charset="0"/>
                <a:cs typeface="Arial" panose="020B0604020202020204" pitchFamily="34" charset="0"/>
              </a:rPr>
              <a:t>Understand the free resources available to support them.</a:t>
            </a:r>
          </a:p>
          <a:p>
            <a:pPr marL="285750" indent="-285750">
              <a:lnSpc>
                <a:spcPct val="100000"/>
              </a:lnSpc>
              <a:buFont typeface="Arial" panose="020B0604020202020204" pitchFamily="34" charset="0"/>
              <a:buChar char="•"/>
            </a:pPr>
            <a:r>
              <a:rPr lang="en-US" sz="1800" dirty="0">
                <a:latin typeface="+mn-lt"/>
                <a:ea typeface="Lato" panose="020F0502020204030203" pitchFamily="34" charset="0"/>
                <a:cs typeface="Arial" panose="020B0604020202020204" pitchFamily="34" charset="0"/>
              </a:rPr>
              <a:t>Appreciate their role in engaging parents and </a:t>
            </a:r>
            <a:r>
              <a:rPr lang="en-US" sz="1800" dirty="0" err="1">
                <a:latin typeface="+mn-lt"/>
                <a:ea typeface="Lato" panose="020F0502020204030203" pitchFamily="34" charset="0"/>
                <a:cs typeface="Arial" panose="020B0604020202020204" pitchFamily="34" charset="0"/>
              </a:rPr>
              <a:t>carers</a:t>
            </a:r>
            <a:r>
              <a:rPr lang="en-US" sz="1800" dirty="0">
                <a:latin typeface="+mn-lt"/>
                <a:ea typeface="Lato" panose="020F0502020204030203" pitchFamily="34" charset="0"/>
                <a:cs typeface="Arial" panose="020B0604020202020204" pitchFamily="34" charset="0"/>
              </a:rPr>
              <a:t>, as well as learners.</a:t>
            </a:r>
          </a:p>
          <a:p>
            <a:pPr marL="285750" indent="-285750">
              <a:lnSpc>
                <a:spcPct val="100000"/>
              </a:lnSpc>
              <a:buFont typeface="Arial" panose="020B0604020202020204" pitchFamily="34" charset="0"/>
              <a:buChar char="•"/>
            </a:pPr>
            <a:r>
              <a:rPr lang="en-US" sz="1800" dirty="0">
                <a:latin typeface="+mn-lt"/>
                <a:ea typeface="Lato" panose="020F0502020204030203" pitchFamily="34" charset="0"/>
                <a:cs typeface="Arial" panose="020B0604020202020204" pitchFamily="34" charset="0"/>
              </a:rPr>
              <a:t>Engage in conversations with parents and </a:t>
            </a:r>
            <a:r>
              <a:rPr lang="en-US" sz="1800" dirty="0" err="1">
                <a:latin typeface="+mn-lt"/>
                <a:ea typeface="Lato" panose="020F0502020204030203" pitchFamily="34" charset="0"/>
                <a:cs typeface="Arial" panose="020B0604020202020204" pitchFamily="34" charset="0"/>
              </a:rPr>
              <a:t>carers</a:t>
            </a:r>
            <a:r>
              <a:rPr lang="en-US" sz="1800" dirty="0">
                <a:latin typeface="+mn-lt"/>
                <a:ea typeface="Lato" panose="020F0502020204030203" pitchFamily="34" charset="0"/>
                <a:cs typeface="Arial" panose="020B0604020202020204" pitchFamily="34" charset="0"/>
              </a:rPr>
              <a:t> about apprenticeships.</a:t>
            </a:r>
          </a:p>
          <a:p>
            <a:pPr>
              <a:lnSpc>
                <a:spcPct val="100000"/>
              </a:lnSpc>
            </a:pPr>
            <a:endParaRPr lang="en-US" sz="1800" dirty="0">
              <a:latin typeface="+mn-lt"/>
              <a:ea typeface="Lato" panose="020F0502020204030203" pitchFamily="34" charset="0"/>
              <a:cs typeface="Arial" panose="020B0604020202020204" pitchFamily="34" charset="0"/>
            </a:endParaRPr>
          </a:p>
          <a:p>
            <a:pPr>
              <a:lnSpc>
                <a:spcPct val="100000"/>
              </a:lnSpc>
            </a:pPr>
            <a:r>
              <a:rPr lang="en-US" sz="1800" u="sng" dirty="0">
                <a:latin typeface="+mn-lt"/>
                <a:ea typeface="Lato" panose="020F0502020204030203" pitchFamily="34" charset="0"/>
                <a:cs typeface="Arial" panose="020B0604020202020204" pitchFamily="34" charset="0"/>
              </a:rPr>
              <a:t>Please see the next 3 slides for guidance notes to help you to prepare.</a:t>
            </a:r>
          </a:p>
          <a:p>
            <a:pPr>
              <a:lnSpc>
                <a:spcPct val="100000"/>
              </a:lnSpc>
            </a:pPr>
            <a:endParaRPr lang="en-US" sz="1800" u="sng" dirty="0">
              <a:latin typeface="+mn-lt"/>
              <a:ea typeface="Lato" panose="020F0502020204030203" pitchFamily="34" charset="0"/>
              <a:cs typeface="Arial" panose="020B0604020202020204" pitchFamily="34" charset="0"/>
            </a:endParaRPr>
          </a:p>
          <a:p>
            <a:pPr>
              <a:lnSpc>
                <a:spcPct val="100000"/>
              </a:lnSpc>
            </a:pPr>
            <a:r>
              <a:rPr lang="en-US" sz="1800" dirty="0">
                <a:latin typeface="+mn-lt"/>
                <a:ea typeface="Lato" panose="020F0502020204030203" pitchFamily="34" charset="0"/>
                <a:cs typeface="Arial" panose="020B0604020202020204" pitchFamily="34" charset="0"/>
              </a:rPr>
              <a:t>We hope you find this resource useful and easy to use. If you have any questions about this resource, please contact</a:t>
            </a:r>
            <a:r>
              <a:rPr lang="en-US" sz="1800" dirty="0">
                <a:solidFill>
                  <a:schemeClr val="bg1"/>
                </a:solidFill>
                <a:latin typeface="+mn-lt"/>
                <a:ea typeface="Lato" panose="020F0502020204030203" pitchFamily="34" charset="0"/>
                <a:cs typeface="Arial" panose="020B0604020202020204" pitchFamily="34" charset="0"/>
              </a:rPr>
              <a:t> </a:t>
            </a:r>
            <a:r>
              <a:rPr lang="en-US" sz="1800" dirty="0">
                <a:solidFill>
                  <a:schemeClr val="bg1"/>
                </a:solidFill>
                <a:latin typeface="+mn-lt"/>
                <a:ea typeface="Lato" panose="020F0502020204030203" pitchFamily="34" charset="0"/>
                <a:cs typeface="Arial" panose="020B0604020202020204" pitchFamily="34" charset="0"/>
                <a:hlinkClick r:id="rId4"/>
              </a:rPr>
              <a:t>Hello@AmazingApprenticeships.com</a:t>
            </a:r>
            <a:r>
              <a:rPr lang="en-US" sz="1800" dirty="0">
                <a:solidFill>
                  <a:schemeClr val="bg1"/>
                </a:solidFill>
                <a:latin typeface="+mn-lt"/>
                <a:ea typeface="Lato" panose="020F0502020204030203" pitchFamily="34" charset="0"/>
                <a:cs typeface="Arial" panose="020B0604020202020204" pitchFamily="34" charset="0"/>
              </a:rPr>
              <a:t> </a:t>
            </a:r>
            <a:endParaRPr lang="en-US" sz="1400" dirty="0">
              <a:solidFill>
                <a:schemeClr val="bg1"/>
              </a:solidFill>
              <a:latin typeface="+mn-lt"/>
              <a:ea typeface="Lato" panose="020F0502020204030203" pitchFamily="34" charset="0"/>
              <a:cs typeface="Lato" panose="020F0502020204030203" pitchFamily="34" charset="0"/>
            </a:endParaRPr>
          </a:p>
        </p:txBody>
      </p:sp>
      <p:pic>
        <p:nvPicPr>
          <p:cNvPr id="6" name="Picture 5" descr="Icon&#10;&#10;Description automatically generated">
            <a:extLst>
              <a:ext uri="{FF2B5EF4-FFF2-40B4-BE49-F238E27FC236}">
                <a16:creationId xmlns:a16="http://schemas.microsoft.com/office/drawing/2014/main" id="{F89FDE28-F9CB-0D7C-A29F-580D7CDA1E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362" y="1334367"/>
            <a:ext cx="1116724" cy="1116724"/>
          </a:xfrm>
          <a:prstGeom prst="rect">
            <a:avLst/>
          </a:prstGeom>
        </p:spPr>
      </p:pic>
    </p:spTree>
    <p:extLst>
      <p:ext uri="{BB962C8B-B14F-4D97-AF65-F5344CB8AC3E}">
        <p14:creationId xmlns:p14="http://schemas.microsoft.com/office/powerpoint/2010/main" val="418060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0"/>
            <a:ext cx="12192000" cy="6857996"/>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55517" y="699745"/>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Where you can find further information</a:t>
            </a:r>
          </a:p>
          <a:p>
            <a:pPr>
              <a:lnSpc>
                <a:spcPts val="5880"/>
              </a:lnSpc>
            </a:pPr>
            <a:endParaRPr lang="en-US" sz="4900" b="1" dirty="0">
              <a:solidFill>
                <a:schemeClr val="bg1"/>
              </a:solidFill>
              <a:latin typeface="Arial" panose="020B0604020202020204" pitchFamily="34" charset="0"/>
              <a:cs typeface="Arial" panose="020B0604020202020204" pitchFamily="34" charset="0"/>
            </a:endParaRPr>
          </a:p>
        </p:txBody>
      </p:sp>
      <p:pic>
        <p:nvPicPr>
          <p:cNvPr id="6" name="Picture 5" descr="A close-up of a sign&#10;&#10;Description automatically generated with low confidence">
            <a:extLst>
              <a:ext uri="{FF2B5EF4-FFF2-40B4-BE49-F238E27FC236}">
                <a16:creationId xmlns:a16="http://schemas.microsoft.com/office/drawing/2014/main" id="{06C63BD8-0865-E92B-F141-EADE29F1C7EE}"/>
              </a:ext>
            </a:extLst>
          </p:cNvPr>
          <p:cNvPicPr>
            <a:picLocks noChangeAspect="1"/>
          </p:cNvPicPr>
          <p:nvPr/>
        </p:nvPicPr>
        <p:blipFill>
          <a:blip r:embed="rId3"/>
          <a:stretch>
            <a:fillRect/>
          </a:stretch>
        </p:blipFill>
        <p:spPr>
          <a:xfrm>
            <a:off x="7599214" y="-4"/>
            <a:ext cx="4592786" cy="6857996"/>
          </a:xfrm>
          <a:prstGeom prst="rect">
            <a:avLst/>
          </a:prstGeom>
        </p:spPr>
      </p:pic>
    </p:spTree>
    <p:extLst>
      <p:ext uri="{BB962C8B-B14F-4D97-AF65-F5344CB8AC3E}">
        <p14:creationId xmlns:p14="http://schemas.microsoft.com/office/powerpoint/2010/main" val="15810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3065-23E9-8247-4F7D-0021725AC30F}"/>
              </a:ext>
            </a:extLst>
          </p:cNvPr>
          <p:cNvSpPr>
            <a:spLocks noGrp="1"/>
          </p:cNvSpPr>
          <p:nvPr>
            <p:ph type="title"/>
          </p:nvPr>
        </p:nvSpPr>
        <p:spPr>
          <a:xfrm>
            <a:off x="1676400" y="1690688"/>
            <a:ext cx="10515600" cy="514485"/>
          </a:xfrm>
        </p:spPr>
        <p:txBody>
          <a:bodyPr>
            <a:normAutofit fontScale="90000"/>
          </a:bodyPr>
          <a:lstStyle/>
          <a:p>
            <a:r>
              <a:rPr lang="en-GB" dirty="0"/>
              <a:t>Useful websites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676400" y="2527162"/>
            <a:ext cx="8963948" cy="348217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400" dirty="0">
                <a:solidFill>
                  <a:srgbClr val="575757"/>
                </a:solidFill>
                <a:ea typeface="Times New Roman" panose="02020603050405020304" pitchFamily="18" charset="0"/>
                <a:cs typeface="Arial" panose="020B0604020202020204" pitchFamily="34" charset="0"/>
                <a:hlinkClick r:id="rId3"/>
              </a:rPr>
              <a:t>amazingapprenticeships.com/</a:t>
            </a:r>
            <a:r>
              <a:rPr lang="en-GB" sz="2400" dirty="0" err="1">
                <a:solidFill>
                  <a:srgbClr val="575757"/>
                </a:solidFill>
                <a:ea typeface="Times New Roman" panose="02020603050405020304" pitchFamily="18" charset="0"/>
                <a:cs typeface="Arial" panose="020B0604020202020204" pitchFamily="34" charset="0"/>
                <a:hlinkClick r:id="rId3"/>
              </a:rPr>
              <a:t>naw</a:t>
            </a:r>
            <a:endParaRPr lang="en-GB" sz="2400" dirty="0">
              <a:solidFill>
                <a:srgbClr val="575757"/>
              </a:solidFill>
              <a:ea typeface="Times New Roman" panose="02020603050405020304" pitchFamily="18" charset="0"/>
              <a:cs typeface="Arial" panose="020B0604020202020204" pitchFamily="34" charset="0"/>
            </a:endParaRPr>
          </a:p>
          <a:p>
            <a:pPr marL="342900" lvl="0" indent="-342900">
              <a:lnSpc>
                <a:spcPts val="2400"/>
              </a:lnSpc>
              <a:buFont typeface="Arial" panose="020B0604020202020204" pitchFamily="34" charset="0"/>
              <a:buChar char="•"/>
            </a:pPr>
            <a:r>
              <a:rPr lang="en-GB" sz="2400" dirty="0">
                <a:solidFill>
                  <a:srgbClr val="575757"/>
                </a:solidFill>
                <a:ea typeface="Times New Roman" panose="02020603050405020304" pitchFamily="18" charset="0"/>
                <a:cs typeface="Arial" panose="020B0604020202020204" pitchFamily="34" charset="0"/>
                <a:hlinkClick r:id="rId4"/>
              </a:rPr>
              <a:t>resources.careersandenterprise.co.uk</a:t>
            </a:r>
          </a:p>
          <a:p>
            <a:pPr marL="342900" lvl="0" indent="-342900">
              <a:lnSpc>
                <a:spcPts val="2400"/>
              </a:lnSpc>
              <a:buFont typeface="Arial" panose="020B0604020202020204" pitchFamily="34" charset="0"/>
              <a:buChar char="•"/>
            </a:pPr>
            <a:r>
              <a:rPr lang="en-GB" sz="2400" dirty="0">
                <a:solidFill>
                  <a:srgbClr val="575757"/>
                </a:solidFill>
                <a:ea typeface="Times New Roman" panose="02020603050405020304" pitchFamily="18" charset="0"/>
                <a:cs typeface="Arial" panose="020B0604020202020204" pitchFamily="34" charset="0"/>
                <a:hlinkClick r:id="rId4"/>
              </a:rPr>
              <a:t>nationalcareers.service.gov.uk/</a:t>
            </a:r>
            <a:endParaRPr lang="en-GB" sz="2400" dirty="0">
              <a:solidFill>
                <a:srgbClr val="575757"/>
              </a:solidFill>
              <a:ea typeface="Times New Roman" panose="02020603050405020304" pitchFamily="18" charset="0"/>
              <a:cs typeface="Arial" panose="020B0604020202020204" pitchFamily="34" charset="0"/>
            </a:endParaRPr>
          </a:p>
          <a:p>
            <a:pPr marL="342900" lvl="0" indent="-342900">
              <a:lnSpc>
                <a:spcPts val="2400"/>
              </a:lnSpc>
              <a:buFont typeface="Arial" panose="020B0604020202020204" pitchFamily="34" charset="0"/>
              <a:buChar char="•"/>
            </a:pPr>
            <a:r>
              <a:rPr lang="en-GB" sz="2400" dirty="0">
                <a:solidFill>
                  <a:srgbClr val="575757"/>
                </a:solidFill>
                <a:cs typeface="Arial" panose="020B0604020202020204" pitchFamily="34" charset="0"/>
                <a:hlinkClick r:id="rId5"/>
              </a:rPr>
              <a:t>apprenticeships.gov.uk/</a:t>
            </a:r>
            <a:endParaRPr lang="en-GB" sz="2400" dirty="0">
              <a:solidFill>
                <a:srgbClr val="575757"/>
              </a:solidFill>
              <a:cs typeface="Arial" panose="020B0604020202020204" pitchFamily="34" charset="0"/>
            </a:endParaRPr>
          </a:p>
          <a:p>
            <a:pPr marL="342900" lvl="0" indent="-342900">
              <a:lnSpc>
                <a:spcPts val="2400"/>
              </a:lnSpc>
              <a:buFont typeface="Arial" panose="020B0604020202020204" pitchFamily="34" charset="0"/>
              <a:buChar char="•"/>
            </a:pPr>
            <a:r>
              <a:rPr lang="en-GB" sz="2400" dirty="0">
                <a:solidFill>
                  <a:srgbClr val="575757"/>
                </a:solidFill>
                <a:cs typeface="Arial" panose="020B0604020202020204" pitchFamily="34" charset="0"/>
                <a:hlinkClick r:id="rId6"/>
              </a:rPr>
              <a:t>tlevels.gov.uk/</a:t>
            </a:r>
            <a:endParaRPr lang="en-GB" sz="2400" dirty="0">
              <a:solidFill>
                <a:srgbClr val="575757"/>
              </a:solidFill>
              <a:cs typeface="Arial" panose="020B0604020202020204" pitchFamily="34" charset="0"/>
            </a:endParaRPr>
          </a:p>
          <a:p>
            <a:pPr lvl="0">
              <a:lnSpc>
                <a:spcPts val="2400"/>
              </a:lnSpc>
            </a:pPr>
            <a:endParaRPr lang="en-GB" sz="2400" dirty="0">
              <a:solidFill>
                <a:srgbClr val="575757"/>
              </a:solidFill>
              <a:cs typeface="Arial" panose="020B0604020202020204" pitchFamily="34" charset="0"/>
            </a:endParaRPr>
          </a:p>
          <a:p>
            <a:pPr lvl="0">
              <a:lnSpc>
                <a:spcPts val="2400"/>
              </a:lnSpc>
            </a:pPr>
            <a:r>
              <a:rPr lang="en-GB" sz="2400" dirty="0">
                <a:highlight>
                  <a:srgbClr val="FFFF00"/>
                </a:highlight>
                <a:cs typeface="Arial" panose="020B0604020202020204" pitchFamily="34" charset="0"/>
              </a:rPr>
              <a:t>[Please insert locally relevant sites/ paid for services offered by the school/college</a:t>
            </a:r>
            <a:r>
              <a:rPr lang="en-GB" sz="2400" dirty="0">
                <a:cs typeface="Calibri" panose="020F0502020204030204" pitchFamily="34" charset="0"/>
              </a:rPr>
              <a:t>]</a:t>
            </a:r>
          </a:p>
          <a:p>
            <a:pPr lvl="0">
              <a:lnSpc>
                <a:spcPts val="2400"/>
              </a:lnSpc>
            </a:pPr>
            <a:br>
              <a:rPr lang="en-GB" sz="2400" dirty="0">
                <a:highlight>
                  <a:srgbClr val="FFFF00"/>
                </a:highlight>
                <a:cs typeface="Calibri" panose="020F0502020204030204" pitchFamily="34" charset="0"/>
              </a:rPr>
            </a:br>
            <a:r>
              <a:rPr lang="en-GB" sz="2400" dirty="0">
                <a:highlight>
                  <a:srgbClr val="FFFF00"/>
                </a:highlight>
                <a:cs typeface="Calibri" panose="020F0502020204030204" pitchFamily="34" charset="0"/>
              </a:rPr>
              <a:t>[Please insert the link to the staff intranet where you have saved </a:t>
            </a:r>
            <a:r>
              <a:rPr lang="en-GB" sz="2400" dirty="0">
                <a:highlight>
                  <a:srgbClr val="FFFF00"/>
                </a:highlight>
                <a:cs typeface="Calibri" panose="020F0502020204030204" pitchFamily="34" charset="0"/>
                <a:hlinkClick r:id="rId7"/>
              </a:rPr>
              <a:t>The Careers &amp; Enterprise Company supporting resource</a:t>
            </a:r>
            <a:r>
              <a:rPr lang="en-GB" sz="2400" dirty="0">
                <a:highlight>
                  <a:srgbClr val="FFFF00"/>
                </a:highlight>
                <a:cs typeface="Calibri" panose="020F0502020204030204" pitchFamily="34" charset="0"/>
              </a:rPr>
              <a:t>]</a:t>
            </a:r>
            <a:endParaRPr lang="en-GB" sz="2400" dirty="0">
              <a:highlight>
                <a:srgbClr val="FFFF00"/>
              </a:highlight>
            </a:endParaRPr>
          </a:p>
        </p:txBody>
      </p:sp>
      <p:pic>
        <p:nvPicPr>
          <p:cNvPr id="6" name="Picture 5" descr="Icon&#10;&#10;Description automatically generated">
            <a:extLst>
              <a:ext uri="{FF2B5EF4-FFF2-40B4-BE49-F238E27FC236}">
                <a16:creationId xmlns:a16="http://schemas.microsoft.com/office/drawing/2014/main" id="{BE5602C3-184A-1FF0-A2D6-CA60314EE1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0668" y="1554891"/>
            <a:ext cx="1280984" cy="1280984"/>
          </a:xfrm>
          <a:prstGeom prst="rect">
            <a:avLst/>
          </a:prstGeom>
        </p:spPr>
      </p:pic>
    </p:spTree>
    <p:extLst>
      <p:ext uri="{BB962C8B-B14F-4D97-AF65-F5344CB8AC3E}">
        <p14:creationId xmlns:p14="http://schemas.microsoft.com/office/powerpoint/2010/main" val="81148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BCD0-1C12-7D84-95F1-D4EF284DD514}"/>
              </a:ext>
            </a:extLst>
          </p:cNvPr>
          <p:cNvSpPr>
            <a:spLocks noGrp="1"/>
          </p:cNvSpPr>
          <p:nvPr>
            <p:ph type="title"/>
          </p:nvPr>
        </p:nvSpPr>
        <p:spPr>
          <a:xfrm>
            <a:off x="1789670" y="1690688"/>
            <a:ext cx="10515600" cy="514485"/>
          </a:xfrm>
        </p:spPr>
        <p:txBody>
          <a:bodyPr>
            <a:normAutofit fontScale="90000"/>
          </a:bodyPr>
          <a:lstStyle/>
          <a:p>
            <a:r>
              <a:rPr lang="en-GB"/>
              <a:t>Using Talking Futures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789671" y="2537389"/>
            <a:ext cx="10107826" cy="3482172"/>
          </a:xfrm>
          <a:prstGeom prst="rect">
            <a:avLst/>
          </a:prstGeom>
          <a:noFill/>
        </p:spPr>
        <p:txBody>
          <a:bodyPr wrap="square" rtlCol="0">
            <a:spAutoFit/>
          </a:bodyPr>
          <a:lstStyle/>
          <a:p>
            <a:pPr lvl="0">
              <a:lnSpc>
                <a:spcPts val="2400"/>
              </a:lnSpc>
            </a:pPr>
            <a:r>
              <a:rPr lang="en-GB" sz="2400" dirty="0">
                <a:effectLst/>
                <a:ea typeface="Times New Roman" panose="02020603050405020304" pitchFamily="18" charset="0"/>
                <a:cs typeface="Arial" panose="020B0604020202020204" pitchFamily="34" charset="0"/>
              </a:rPr>
              <a:t>Talking Futures has a range of resources to help </a:t>
            </a:r>
            <a:br>
              <a:rPr lang="en-GB" sz="2400" dirty="0">
                <a:effectLst/>
                <a:ea typeface="Times New Roman" panose="02020603050405020304" pitchFamily="18" charset="0"/>
                <a:cs typeface="Arial" panose="020B0604020202020204" pitchFamily="34" charset="0"/>
              </a:rPr>
            </a:br>
            <a:r>
              <a:rPr lang="en-GB" sz="2400" dirty="0">
                <a:effectLst/>
                <a:ea typeface="Times New Roman" panose="02020603050405020304" pitchFamily="18" charset="0"/>
                <a:cs typeface="Arial" panose="020B0604020202020204" pitchFamily="34" charset="0"/>
              </a:rPr>
              <a:t>parents </a:t>
            </a:r>
            <a:r>
              <a:rPr lang="en-GB" sz="2400" dirty="0">
                <a:ea typeface="Times New Roman" panose="02020603050405020304" pitchFamily="18" charset="0"/>
                <a:cs typeface="Arial" panose="020B0604020202020204" pitchFamily="34" charset="0"/>
              </a:rPr>
              <a:t>to</a:t>
            </a:r>
            <a:r>
              <a:rPr lang="en-GB" sz="2400" dirty="0">
                <a:effectLst/>
                <a:ea typeface="Times New Roman" panose="02020603050405020304" pitchFamily="18" charset="0"/>
                <a:cs typeface="Arial" panose="020B0604020202020204" pitchFamily="34" charset="0"/>
              </a:rPr>
              <a:t> further research and develop careers </a:t>
            </a:r>
            <a:br>
              <a:rPr lang="en-GB" sz="2400" dirty="0">
                <a:effectLst/>
                <a:ea typeface="Times New Roman" panose="02020603050405020304" pitchFamily="18" charset="0"/>
                <a:cs typeface="Arial" panose="020B0604020202020204" pitchFamily="34" charset="0"/>
              </a:rPr>
            </a:br>
            <a:r>
              <a:rPr lang="en-GB" sz="2400" dirty="0">
                <a:effectLst/>
                <a:ea typeface="Times New Roman" panose="02020603050405020304" pitchFamily="18" charset="0"/>
                <a:cs typeface="Arial" panose="020B0604020202020204" pitchFamily="34" charset="0"/>
              </a:rPr>
              <a:t>conversations.</a:t>
            </a:r>
          </a:p>
          <a:p>
            <a:pPr>
              <a:lnSpc>
                <a:spcPts val="2400"/>
              </a:lnSpc>
            </a:pPr>
            <a:endParaRPr lang="en-GB" sz="2400" dirty="0">
              <a:cs typeface="Arial" panose="020B0604020202020204" pitchFamily="34" charset="0"/>
            </a:endParaRPr>
          </a:p>
          <a:p>
            <a:pPr>
              <a:lnSpc>
                <a:spcPts val="2400"/>
              </a:lnSpc>
            </a:pPr>
            <a:r>
              <a:rPr lang="en-GB" sz="2400" dirty="0">
                <a:cs typeface="Arial" panose="020B0604020202020204" pitchFamily="34" charset="0"/>
              </a:rPr>
              <a:t>Signpost parents towards this site to support them in having informed careers conversations with their children or for further information about all pathways.</a:t>
            </a:r>
            <a:endParaRPr lang="en-GB" sz="2400" dirty="0">
              <a:solidFill>
                <a:srgbClr val="575757"/>
              </a:solidFill>
              <a:cs typeface="Arial" panose="020B0604020202020204" pitchFamily="34" charset="0"/>
            </a:endParaRPr>
          </a:p>
          <a:p>
            <a:pPr>
              <a:lnSpc>
                <a:spcPts val="2400"/>
              </a:lnSpc>
            </a:pPr>
            <a:r>
              <a:rPr lang="en-GB" sz="2400" dirty="0">
                <a:solidFill>
                  <a:srgbClr val="575757"/>
                </a:solidFill>
                <a:cs typeface="Arial" panose="020B0604020202020204" pitchFamily="34" charset="0"/>
                <a:hlinkClick r:id="rId3"/>
              </a:rPr>
              <a:t>https://www.talkingfutures.org.uk/</a:t>
            </a:r>
            <a:r>
              <a:rPr lang="en-GB" sz="2400" dirty="0">
                <a:solidFill>
                  <a:srgbClr val="575757"/>
                </a:solidFill>
                <a:cs typeface="Arial" panose="020B0604020202020204" pitchFamily="34" charset="0"/>
              </a:rPr>
              <a:t> </a:t>
            </a:r>
          </a:p>
          <a:p>
            <a:pPr>
              <a:lnSpc>
                <a:spcPts val="2400"/>
              </a:lnSpc>
            </a:pPr>
            <a:endParaRPr lang="en-GB" sz="2400" dirty="0">
              <a:solidFill>
                <a:srgbClr val="575757"/>
              </a:solidFill>
              <a:cs typeface="Arial" panose="020B0604020202020204" pitchFamily="34" charset="0"/>
            </a:endParaRPr>
          </a:p>
          <a:p>
            <a:pPr>
              <a:lnSpc>
                <a:spcPts val="2400"/>
              </a:lnSpc>
            </a:pPr>
            <a:r>
              <a:rPr lang="en-GB" sz="2400" dirty="0">
                <a:cs typeface="Arial" panose="020B0604020202020204" pitchFamily="34" charset="0"/>
              </a:rPr>
              <a:t>For further information to support you to feel confident having careers conversations with parents, please refer to </a:t>
            </a:r>
            <a:r>
              <a:rPr kumimoji="0" lang="en-GB" sz="2400" b="0" i="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rPr>
              <a:t>[</a:t>
            </a:r>
            <a:r>
              <a:rPr lang="en-GB" sz="2400" dirty="0">
                <a:highlight>
                  <a:srgbClr val="FFFF00"/>
                </a:highlight>
                <a:latin typeface="Calibri" panose="020F0502020204030204"/>
                <a:cs typeface="Calibri" panose="020F0502020204030204" pitchFamily="34" charset="0"/>
              </a:rPr>
              <a:t>I</a:t>
            </a:r>
            <a:r>
              <a:rPr kumimoji="0" lang="en-GB" sz="2400" b="0" i="0" u="none" strike="noStrike" kern="1200" cap="none" spc="0" normalizeH="0" baseline="0" noProof="0" dirty="0" err="1">
                <a:ln>
                  <a:noFill/>
                </a:ln>
                <a:effectLst/>
                <a:highlight>
                  <a:srgbClr val="FFFF00"/>
                </a:highlight>
                <a:uLnTx/>
                <a:uFillTx/>
                <a:latin typeface="Calibri" panose="020F0502020204030204"/>
                <a:ea typeface="+mn-ea"/>
                <a:cs typeface="Calibri" panose="020F0502020204030204" pitchFamily="34" charset="0"/>
              </a:rPr>
              <a:t>nsert</a:t>
            </a:r>
            <a:r>
              <a:rPr kumimoji="0" lang="en-GB" sz="2400" b="0" i="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rPr>
              <a:t> the link to the staff intranet where you have saved </a:t>
            </a:r>
            <a:r>
              <a:rPr kumimoji="0" lang="en-GB"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Calibri" panose="020F0502020204030204" pitchFamily="34" charset="0"/>
                <a:hlinkClick r:id="rId4"/>
              </a:rPr>
              <a:t>The Careers &amp; Enterprise Company supporting resource</a:t>
            </a:r>
            <a:r>
              <a:rPr kumimoji="0" lang="en-GB"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Calibri" panose="020F0502020204030204" pitchFamily="34" charset="0"/>
              </a:rPr>
              <a:t>]</a:t>
            </a:r>
            <a:endParaRPr lang="en-GB" sz="2400" dirty="0">
              <a:solidFill>
                <a:srgbClr val="575757"/>
              </a:solidFill>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D7D7521B-3903-80DE-E409-0F136E9C11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503" y="1574978"/>
            <a:ext cx="1260389" cy="1260389"/>
          </a:xfrm>
          <a:prstGeom prst="rect">
            <a:avLst/>
          </a:prstGeom>
        </p:spPr>
      </p:pic>
      <p:pic>
        <p:nvPicPr>
          <p:cNvPr id="3" name="Picture 2">
            <a:extLst>
              <a:ext uri="{FF2B5EF4-FFF2-40B4-BE49-F238E27FC236}">
                <a16:creationId xmlns:a16="http://schemas.microsoft.com/office/drawing/2014/main" id="{48CFC0AE-77A6-E062-6250-C0347AE7145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08257" y="1739184"/>
            <a:ext cx="3589239" cy="1889073"/>
          </a:xfrm>
          <a:prstGeom prst="rect">
            <a:avLst/>
          </a:prstGeom>
          <a:noFill/>
          <a:ln>
            <a:noFill/>
          </a:ln>
        </p:spPr>
      </p:pic>
    </p:spTree>
    <p:extLst>
      <p:ext uri="{BB962C8B-B14F-4D97-AF65-F5344CB8AC3E}">
        <p14:creationId xmlns:p14="http://schemas.microsoft.com/office/powerpoint/2010/main" val="215874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21EF-24A0-A55C-EABC-A4D2DE968A90}"/>
              </a:ext>
            </a:extLst>
          </p:cNvPr>
          <p:cNvSpPr>
            <a:spLocks noGrp="1"/>
          </p:cNvSpPr>
          <p:nvPr>
            <p:ph type="title"/>
          </p:nvPr>
        </p:nvSpPr>
        <p:spPr>
          <a:xfrm>
            <a:off x="2036806" y="1899106"/>
            <a:ext cx="10515600" cy="514485"/>
          </a:xfrm>
        </p:spPr>
        <p:txBody>
          <a:bodyPr>
            <a:normAutofit fontScale="90000"/>
          </a:bodyPr>
          <a:lstStyle/>
          <a:p>
            <a:r>
              <a:rPr lang="en-GB"/>
              <a:t>You can contact</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2036806" y="2671594"/>
            <a:ext cx="8407357" cy="1723229"/>
          </a:xfrm>
          <a:prstGeom prst="rect">
            <a:avLst/>
          </a:prstGeom>
          <a:noFill/>
        </p:spPr>
        <p:txBody>
          <a:bodyPr wrap="square" rtlCol="0">
            <a:spAutoFit/>
          </a:bodyPr>
          <a:lstStyle/>
          <a:p>
            <a:pPr lvl="0">
              <a:lnSpc>
                <a:spcPts val="2400"/>
              </a:lnSpc>
            </a:pPr>
            <a:r>
              <a:rPr lang="en-GB" sz="2400" dirty="0">
                <a:highlight>
                  <a:srgbClr val="FFFF00"/>
                </a:highlight>
                <a:cs typeface="Arial" panose="020B0604020202020204" pitchFamily="34" charset="0"/>
              </a:rPr>
              <a:t>Consider inserting here:</a:t>
            </a:r>
          </a:p>
          <a:p>
            <a:pPr marL="342900" lvl="0" indent="-342900">
              <a:lnSpc>
                <a:spcPts val="2400"/>
              </a:lnSpc>
              <a:buFont typeface="Arial" panose="020B0604020202020204" pitchFamily="34" charset="0"/>
              <a:buChar char="•"/>
            </a:pPr>
            <a:r>
              <a:rPr lang="en-GB" sz="2400" dirty="0">
                <a:highlight>
                  <a:srgbClr val="FFFF00"/>
                </a:highlight>
                <a:cs typeface="Arial" panose="020B0604020202020204" pitchFamily="34" charset="0"/>
              </a:rPr>
              <a:t>Details of the Careers Leader</a:t>
            </a:r>
          </a:p>
          <a:p>
            <a:pPr marL="342900" lvl="0" indent="-342900">
              <a:lnSpc>
                <a:spcPts val="2400"/>
              </a:lnSpc>
              <a:buFont typeface="Arial" panose="020B0604020202020204" pitchFamily="34" charset="0"/>
              <a:buChar char="•"/>
            </a:pPr>
            <a:r>
              <a:rPr lang="en-GB" sz="2400" dirty="0">
                <a:highlight>
                  <a:srgbClr val="FFFF00"/>
                </a:highlight>
                <a:cs typeface="Arial" panose="020B0604020202020204" pitchFamily="34" charset="0"/>
              </a:rPr>
              <a:t>Details of the Careers Adviser</a:t>
            </a:r>
          </a:p>
          <a:p>
            <a:pPr marL="342900" lvl="0" indent="-342900">
              <a:lnSpc>
                <a:spcPts val="2400"/>
              </a:lnSpc>
              <a:buFont typeface="Arial" panose="020B0604020202020204" pitchFamily="34" charset="0"/>
              <a:buChar char="•"/>
            </a:pPr>
            <a:r>
              <a:rPr lang="en-GB" sz="2400" dirty="0">
                <a:highlight>
                  <a:srgbClr val="FFFF00"/>
                </a:highlight>
                <a:cs typeface="Arial" panose="020B0604020202020204" pitchFamily="34" charset="0"/>
              </a:rPr>
              <a:t>Details of any support services you offer more widely</a:t>
            </a:r>
          </a:p>
          <a:p>
            <a:pPr lvl="0">
              <a:lnSpc>
                <a:spcPct val="115000"/>
              </a:lnSpc>
            </a:pPr>
            <a:endParaRPr lang="en-GB" sz="2400" dirty="0"/>
          </a:p>
        </p:txBody>
      </p:sp>
      <p:pic>
        <p:nvPicPr>
          <p:cNvPr id="3" name="Picture 2" descr="Icon&#10;&#10;Description automatically generated">
            <a:extLst>
              <a:ext uri="{FF2B5EF4-FFF2-40B4-BE49-F238E27FC236}">
                <a16:creationId xmlns:a16="http://schemas.microsoft.com/office/drawing/2014/main" id="{2CA08EC2-A391-7F3B-5B3E-D4AFB4E9D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713" y="1425685"/>
            <a:ext cx="1173892" cy="1173892"/>
          </a:xfrm>
          <a:prstGeom prst="rect">
            <a:avLst/>
          </a:prstGeom>
        </p:spPr>
      </p:pic>
    </p:spTree>
    <p:extLst>
      <p:ext uri="{BB962C8B-B14F-4D97-AF65-F5344CB8AC3E}">
        <p14:creationId xmlns:p14="http://schemas.microsoft.com/office/powerpoint/2010/main" val="180792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587388-43FB-7848-9BD0-C99B0DE7E154}"/>
              </a:ext>
            </a:extLst>
          </p:cNvPr>
          <p:cNvSpPr/>
          <p:nvPr/>
        </p:nvSpPr>
        <p:spPr>
          <a:xfrm>
            <a:off x="0" y="0"/>
            <a:ext cx="12192000" cy="6858000"/>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Subtitle 2">
            <a:extLst>
              <a:ext uri="{FF2B5EF4-FFF2-40B4-BE49-F238E27FC236}">
                <a16:creationId xmlns:a16="http://schemas.microsoft.com/office/drawing/2014/main" id="{514B543C-6176-A04B-9D5C-4B0FE2B6A370}"/>
              </a:ext>
            </a:extLst>
          </p:cNvPr>
          <p:cNvSpPr txBox="1">
            <a:spLocks/>
          </p:cNvSpPr>
          <p:nvPr/>
        </p:nvSpPr>
        <p:spPr>
          <a:xfrm>
            <a:off x="4084437" y="2825442"/>
            <a:ext cx="4023126" cy="120711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6000" b="1" dirty="0">
                <a:solidFill>
                  <a:schemeClr val="bg1"/>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10762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A2ED2-0B53-B1F8-4D4D-6FBAF59D8C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3274142"/>
            <a:ext cx="2141666" cy="3089038"/>
          </a:xfrm>
          <a:prstGeom prst="rect">
            <a:avLst/>
          </a:prstGeom>
        </p:spPr>
      </p:pic>
      <p:pic>
        <p:nvPicPr>
          <p:cNvPr id="5" name="Picture 4">
            <a:extLst>
              <a:ext uri="{FF2B5EF4-FFF2-40B4-BE49-F238E27FC236}">
                <a16:creationId xmlns:a16="http://schemas.microsoft.com/office/drawing/2014/main" id="{83563281-C274-0A2C-FFA0-21E216C886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32432" y="3719410"/>
            <a:ext cx="2141666" cy="2358546"/>
          </a:xfrm>
          <a:prstGeom prst="rect">
            <a:avLst/>
          </a:prstGeom>
        </p:spPr>
      </p:pic>
      <p:sp>
        <p:nvSpPr>
          <p:cNvPr id="2" name="TextBox 1">
            <a:extLst>
              <a:ext uri="{FF2B5EF4-FFF2-40B4-BE49-F238E27FC236}">
                <a16:creationId xmlns:a16="http://schemas.microsoft.com/office/drawing/2014/main" id="{26D46856-C37D-2241-9581-5F0C3CC607B5}"/>
              </a:ext>
            </a:extLst>
          </p:cNvPr>
          <p:cNvSpPr txBox="1"/>
          <p:nvPr/>
        </p:nvSpPr>
        <p:spPr>
          <a:xfrm>
            <a:off x="727787" y="2624365"/>
            <a:ext cx="10963470" cy="1107996"/>
          </a:xfrm>
          <a:prstGeom prst="rect">
            <a:avLst/>
          </a:prstGeom>
          <a:noFill/>
        </p:spPr>
        <p:txBody>
          <a:bodyPr wrap="square" rtlCol="0">
            <a:spAutoFit/>
          </a:bodyPr>
          <a:lstStyle/>
          <a:p>
            <a:r>
              <a:rPr lang="en-GB" sz="2400" b="1" dirty="0">
                <a:solidFill>
                  <a:srgbClr val="00A8A8"/>
                </a:solidFill>
              </a:rPr>
              <a:t>Parents and carers need to have up to date and accurate information to support their child’s decision making.</a:t>
            </a:r>
          </a:p>
          <a:p>
            <a:endParaRPr lang="en-GB" dirty="0"/>
          </a:p>
        </p:txBody>
      </p:sp>
      <p:sp>
        <p:nvSpPr>
          <p:cNvPr id="4" name="TextBox 3">
            <a:extLst>
              <a:ext uri="{FF2B5EF4-FFF2-40B4-BE49-F238E27FC236}">
                <a16:creationId xmlns:a16="http://schemas.microsoft.com/office/drawing/2014/main" id="{BCE168F2-8E05-2D84-3A33-32BB9546EE44}"/>
              </a:ext>
            </a:extLst>
          </p:cNvPr>
          <p:cNvSpPr txBox="1"/>
          <p:nvPr/>
        </p:nvSpPr>
        <p:spPr>
          <a:xfrm>
            <a:off x="727787" y="3500857"/>
            <a:ext cx="5368213" cy="2862322"/>
          </a:xfrm>
          <a:prstGeom prst="rect">
            <a:avLst/>
          </a:prstGeom>
          <a:noFill/>
        </p:spPr>
        <p:txBody>
          <a:bodyPr wrap="square" rtlCol="0">
            <a:spAutoFit/>
          </a:bodyPr>
          <a:lstStyle/>
          <a:p>
            <a:r>
              <a:rPr lang="en-GB" dirty="0"/>
              <a:t>These principles underpin The Careers &amp; Enterprise Company’s approach to supporting Careers Leaders to embed a successful parental engagement strategy.</a:t>
            </a:r>
          </a:p>
          <a:p>
            <a:endParaRPr lang="en-GB" dirty="0"/>
          </a:p>
          <a:p>
            <a:r>
              <a:rPr lang="en-GB" dirty="0"/>
              <a:t>Principle 2.2 highlights the need to include all staff to enable effective parental involvement.</a:t>
            </a:r>
          </a:p>
          <a:p>
            <a:endParaRPr lang="en-GB" dirty="0"/>
          </a:p>
          <a:p>
            <a:r>
              <a:rPr lang="en-GB" b="1" dirty="0"/>
              <a:t>This staff briefing enables you to help all staff, both teaching and non-teaching, understand the importance of their role.</a:t>
            </a:r>
          </a:p>
        </p:txBody>
      </p:sp>
      <p:sp>
        <p:nvSpPr>
          <p:cNvPr id="7" name="Title 1">
            <a:extLst>
              <a:ext uri="{FF2B5EF4-FFF2-40B4-BE49-F238E27FC236}">
                <a16:creationId xmlns:a16="http://schemas.microsoft.com/office/drawing/2014/main" id="{85FF2F4E-E260-72CB-9A94-ECA6DEBA5ABC}"/>
              </a:ext>
            </a:extLst>
          </p:cNvPr>
          <p:cNvSpPr txBox="1">
            <a:spLocks/>
          </p:cNvSpPr>
          <p:nvPr/>
        </p:nvSpPr>
        <p:spPr>
          <a:xfrm>
            <a:off x="734064" y="950123"/>
            <a:ext cx="11321714" cy="1167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3600" b="1" dirty="0">
                <a:solidFill>
                  <a:schemeClr val="bg1"/>
                </a:solidFill>
                <a:latin typeface="Arial" panose="020B0604020202020204" pitchFamily="34" charset="0"/>
                <a:cs typeface="Arial" panose="020B0604020202020204" pitchFamily="34" charset="0"/>
              </a:rPr>
              <a:t>Additional note to presenter</a:t>
            </a:r>
          </a:p>
        </p:txBody>
      </p:sp>
      <p:sp>
        <p:nvSpPr>
          <p:cNvPr id="8" name="Rectangle 7">
            <a:extLst>
              <a:ext uri="{FF2B5EF4-FFF2-40B4-BE49-F238E27FC236}">
                <a16:creationId xmlns:a16="http://schemas.microsoft.com/office/drawing/2014/main" id="{E7EB928E-F0E1-2EEF-AA10-B9F58B3215DA}"/>
              </a:ext>
            </a:extLst>
          </p:cNvPr>
          <p:cNvSpPr/>
          <p:nvPr/>
        </p:nvSpPr>
        <p:spPr>
          <a:xfrm>
            <a:off x="0" y="1197451"/>
            <a:ext cx="12192000" cy="1377307"/>
          </a:xfrm>
          <a:prstGeom prst="rect">
            <a:avLst/>
          </a:prstGeom>
          <a:solidFill>
            <a:srgbClr val="44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38030DF-BF4D-0532-0B94-B5DC139BDA26}"/>
              </a:ext>
            </a:extLst>
          </p:cNvPr>
          <p:cNvSpPr txBox="1">
            <a:spLocks/>
          </p:cNvSpPr>
          <p:nvPr/>
        </p:nvSpPr>
        <p:spPr>
          <a:xfrm>
            <a:off x="1380036" y="1197450"/>
            <a:ext cx="11321714" cy="1167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3600" b="1" dirty="0">
                <a:solidFill>
                  <a:schemeClr val="bg1"/>
                </a:solidFill>
                <a:latin typeface="Arial" panose="020B0604020202020204" pitchFamily="34" charset="0"/>
                <a:cs typeface="Arial" panose="020B0604020202020204" pitchFamily="34" charset="0"/>
              </a:rPr>
              <a:t>Additional note to the presenter:</a:t>
            </a:r>
          </a:p>
        </p:txBody>
      </p:sp>
      <p:pic>
        <p:nvPicPr>
          <p:cNvPr id="13" name="Picture 12" descr="Icon&#10;&#10;Description automatically generated">
            <a:extLst>
              <a:ext uri="{FF2B5EF4-FFF2-40B4-BE49-F238E27FC236}">
                <a16:creationId xmlns:a16="http://schemas.microsoft.com/office/drawing/2014/main" id="{D82A4DD5-5CDA-D806-38D1-63B83E3B8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362" y="1334367"/>
            <a:ext cx="1116724" cy="1116724"/>
          </a:xfrm>
          <a:prstGeom prst="rect">
            <a:avLst/>
          </a:prstGeom>
        </p:spPr>
      </p:pic>
    </p:spTree>
    <p:extLst>
      <p:ext uri="{BB962C8B-B14F-4D97-AF65-F5344CB8AC3E}">
        <p14:creationId xmlns:p14="http://schemas.microsoft.com/office/powerpoint/2010/main" val="181576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B9E623-8A2C-3749-94AA-3308AC0BEFE6}"/>
              </a:ext>
            </a:extLst>
          </p:cNvPr>
          <p:cNvSpPr/>
          <p:nvPr/>
        </p:nvSpPr>
        <p:spPr>
          <a:xfrm>
            <a:off x="0" y="1197451"/>
            <a:ext cx="12192000" cy="1377307"/>
          </a:xfrm>
          <a:prstGeom prst="rect">
            <a:avLst/>
          </a:prstGeom>
          <a:solidFill>
            <a:srgbClr val="44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739007E-CC9A-C240-83AB-3B491F81C7E1}"/>
              </a:ext>
            </a:extLst>
          </p:cNvPr>
          <p:cNvSpPr txBox="1">
            <a:spLocks/>
          </p:cNvSpPr>
          <p:nvPr/>
        </p:nvSpPr>
        <p:spPr>
          <a:xfrm>
            <a:off x="1380036" y="1197450"/>
            <a:ext cx="11321714" cy="1167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3600" b="1" dirty="0">
                <a:solidFill>
                  <a:schemeClr val="bg1"/>
                </a:solidFill>
                <a:latin typeface="Arial" panose="020B0604020202020204" pitchFamily="34" charset="0"/>
                <a:cs typeface="Arial" panose="020B0604020202020204" pitchFamily="34" charset="0"/>
              </a:rPr>
              <a:t>Before you use this resource…</a:t>
            </a:r>
          </a:p>
        </p:txBody>
      </p:sp>
      <p:sp>
        <p:nvSpPr>
          <p:cNvPr id="13" name="Title 1">
            <a:extLst>
              <a:ext uri="{FF2B5EF4-FFF2-40B4-BE49-F238E27FC236}">
                <a16:creationId xmlns:a16="http://schemas.microsoft.com/office/drawing/2014/main" id="{FC23705D-A36D-C040-B6F9-56DCE44B69C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pic>
        <p:nvPicPr>
          <p:cNvPr id="17" name="Picture 16" descr="A black and white sign&#10;&#10;Description automatically generated with low confidence">
            <a:extLst>
              <a:ext uri="{FF2B5EF4-FFF2-40B4-BE49-F238E27FC236}">
                <a16:creationId xmlns:a16="http://schemas.microsoft.com/office/drawing/2014/main" id="{AC66B19E-1407-ED47-9644-CD4965425F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6049" y="197055"/>
            <a:ext cx="1443750" cy="584434"/>
          </a:xfrm>
          <a:prstGeom prst="rect">
            <a:avLst/>
          </a:prstGeom>
        </p:spPr>
      </p:pic>
      <p:sp>
        <p:nvSpPr>
          <p:cNvPr id="2" name="Rectangle 1">
            <a:extLst>
              <a:ext uri="{FF2B5EF4-FFF2-40B4-BE49-F238E27FC236}">
                <a16:creationId xmlns:a16="http://schemas.microsoft.com/office/drawing/2014/main" id="{576BDC2D-D006-CA61-34AC-751AF8283FD7}"/>
              </a:ext>
            </a:extLst>
          </p:cNvPr>
          <p:cNvSpPr/>
          <p:nvPr/>
        </p:nvSpPr>
        <p:spPr>
          <a:xfrm>
            <a:off x="0" y="6436895"/>
            <a:ext cx="12192000" cy="434843"/>
          </a:xfrm>
          <a:prstGeom prst="rect">
            <a:avLst/>
          </a:prstGeom>
          <a:solidFill>
            <a:srgbClr val="16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1067588-CB47-17EC-0C3F-AE80D13790ED}"/>
              </a:ext>
            </a:extLst>
          </p:cNvPr>
          <p:cNvSpPr txBox="1">
            <a:spLocks/>
          </p:cNvSpPr>
          <p:nvPr/>
        </p:nvSpPr>
        <p:spPr>
          <a:xfrm>
            <a:off x="413084" y="2775392"/>
            <a:ext cx="9370013" cy="340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mj-lt"/>
              <a:buAutoNum type="arabicPeriod"/>
            </a:pPr>
            <a:r>
              <a:rPr lang="en-GB" sz="1800" dirty="0">
                <a:latin typeface="+mn-lt"/>
                <a:cs typeface="Arial" panose="020B0604020202020204" pitchFamily="34" charset="0"/>
              </a:rPr>
              <a:t>Book a 10-15 minute slot at a staff briefing, ideally 2 weeks before NAW.</a:t>
            </a:r>
          </a:p>
          <a:p>
            <a:pPr marL="457200" indent="-457200">
              <a:lnSpc>
                <a:spcPct val="100000"/>
              </a:lnSpc>
              <a:buFont typeface="+mj-lt"/>
              <a:buAutoNum type="arabicPeriod"/>
            </a:pPr>
            <a:r>
              <a:rPr lang="en-GB" sz="1800" dirty="0">
                <a:latin typeface="+mn-lt"/>
                <a:cs typeface="Arial" panose="020B0604020202020204" pitchFamily="34" charset="0"/>
              </a:rPr>
              <a:t>All sections that need personalising for your school are highlighted in </a:t>
            </a:r>
            <a:r>
              <a:rPr lang="en-GB" sz="1800" dirty="0">
                <a:highlight>
                  <a:srgbClr val="FFFF00"/>
                </a:highlight>
                <a:latin typeface="+mn-lt"/>
                <a:cs typeface="Arial" panose="020B0604020202020204" pitchFamily="34" charset="0"/>
              </a:rPr>
              <a:t>yellow.</a:t>
            </a:r>
          </a:p>
          <a:p>
            <a:pPr marL="457200" indent="-457200">
              <a:lnSpc>
                <a:spcPct val="100000"/>
              </a:lnSpc>
              <a:buFont typeface="+mj-lt"/>
              <a:buAutoNum type="arabicPeriod"/>
            </a:pPr>
            <a:r>
              <a:rPr lang="en-GB" sz="1800" dirty="0">
                <a:latin typeface="+mn-lt"/>
                <a:cs typeface="Arial" panose="020B0604020202020204" pitchFamily="34" charset="0"/>
              </a:rPr>
              <a:t>Collate what your school or college is doing to celebrate NAW and complete slides </a:t>
            </a:r>
            <a:r>
              <a:rPr lang="en-GB" sz="1800" dirty="0">
                <a:highlight>
                  <a:srgbClr val="FFFF00"/>
                </a:highlight>
                <a:latin typeface="+mn-lt"/>
                <a:cs typeface="Arial" panose="020B0604020202020204" pitchFamily="34" charset="0"/>
              </a:rPr>
              <a:t>11 and 12.</a:t>
            </a:r>
          </a:p>
          <a:p>
            <a:pPr marL="457200" indent="-457200">
              <a:lnSpc>
                <a:spcPct val="100000"/>
              </a:lnSpc>
              <a:buFont typeface="+mj-lt"/>
              <a:buAutoNum type="arabicPeriod"/>
            </a:pPr>
            <a:r>
              <a:rPr lang="en-GB" sz="1800" dirty="0">
                <a:latin typeface="+mn-lt"/>
                <a:cs typeface="Arial" panose="020B0604020202020204" pitchFamily="34" charset="0"/>
              </a:rPr>
              <a:t>Delete ‘school’ / ‘college’ as applicable</a:t>
            </a:r>
            <a:endParaRPr lang="en-GB" sz="1800" dirty="0">
              <a:highlight>
                <a:srgbClr val="FFFF00"/>
              </a:highlight>
              <a:latin typeface="+mn-lt"/>
              <a:cs typeface="Arial" panose="020B0604020202020204" pitchFamily="34" charset="0"/>
            </a:endParaRPr>
          </a:p>
          <a:p>
            <a:pPr marL="457200" indent="-457200">
              <a:lnSpc>
                <a:spcPct val="100000"/>
              </a:lnSpc>
              <a:buFont typeface="+mj-lt"/>
              <a:buAutoNum type="arabicPeriod"/>
            </a:pPr>
            <a:r>
              <a:rPr lang="en-GB" sz="1800" dirty="0">
                <a:latin typeface="+mn-lt"/>
                <a:cs typeface="Arial" panose="020B0604020202020204" pitchFamily="34" charset="0"/>
              </a:rPr>
              <a:t>Consider printing the accompanying </a:t>
            </a:r>
            <a:r>
              <a:rPr lang="en-GB" sz="1800" dirty="0">
                <a:latin typeface="+mn-lt"/>
                <a:cs typeface="Arial" panose="020B0604020202020204" pitchFamily="34" charset="0"/>
                <a:hlinkClick r:id="rId4"/>
              </a:rPr>
              <a:t>School &amp; College Guide to NAW</a:t>
            </a:r>
            <a:r>
              <a:rPr lang="en-GB" sz="1800" dirty="0">
                <a:latin typeface="+mn-lt"/>
                <a:cs typeface="Arial" panose="020B0604020202020204" pitchFamily="34" charset="0"/>
              </a:rPr>
              <a:t> to share with colleagues in the session. </a:t>
            </a:r>
            <a:endParaRPr lang="en-GB" sz="1800" dirty="0">
              <a:highlight>
                <a:srgbClr val="FFFF00"/>
              </a:highlight>
              <a:latin typeface="+mn-lt"/>
              <a:cs typeface="Arial" panose="020B0604020202020204" pitchFamily="34" charset="0"/>
            </a:endParaRPr>
          </a:p>
          <a:p>
            <a:pPr marL="457200" indent="-457200">
              <a:lnSpc>
                <a:spcPct val="100000"/>
              </a:lnSpc>
              <a:buFont typeface="+mj-lt"/>
              <a:buAutoNum type="arabicPeriod"/>
            </a:pPr>
            <a:r>
              <a:rPr lang="en-GB" sz="1800" dirty="0">
                <a:latin typeface="+mn-lt"/>
                <a:cs typeface="Arial" panose="020B0604020202020204" pitchFamily="34" charset="0"/>
              </a:rPr>
              <a:t>Please personalise the messaging within this presentation to your school/college. You know them best!</a:t>
            </a:r>
          </a:p>
          <a:p>
            <a:pPr marL="457200" indent="-457200">
              <a:lnSpc>
                <a:spcPct val="100000"/>
              </a:lnSpc>
              <a:buFont typeface="+mj-lt"/>
              <a:buAutoNum type="arabicPeriod"/>
            </a:pPr>
            <a:r>
              <a:rPr lang="en-GB" sz="1800" dirty="0">
                <a:latin typeface="+mn-lt"/>
                <a:cs typeface="Arial" panose="020B0604020202020204" pitchFamily="34" charset="0"/>
              </a:rPr>
              <a:t>Please delete/hide slides 1 - 4, once you’ve done the above.</a:t>
            </a:r>
          </a:p>
        </p:txBody>
      </p:sp>
      <p:pic>
        <p:nvPicPr>
          <p:cNvPr id="8" name="Picture 7" descr="Icon&#10;&#10;Description automatically generated">
            <a:extLst>
              <a:ext uri="{FF2B5EF4-FFF2-40B4-BE49-F238E27FC236}">
                <a16:creationId xmlns:a16="http://schemas.microsoft.com/office/drawing/2014/main" id="{D1D0C994-73B7-4E5C-8ABB-AC05CD6ED8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222" y="1282156"/>
            <a:ext cx="1167306" cy="1167306"/>
          </a:xfrm>
          <a:prstGeom prst="rect">
            <a:avLst/>
          </a:prstGeom>
        </p:spPr>
      </p:pic>
      <p:sp>
        <p:nvSpPr>
          <p:cNvPr id="15" name="Arrow: Right 14">
            <a:extLst>
              <a:ext uri="{FF2B5EF4-FFF2-40B4-BE49-F238E27FC236}">
                <a16:creationId xmlns:a16="http://schemas.microsoft.com/office/drawing/2014/main" id="{4B11BC3A-CEA3-148F-6DE8-1A66D8CC85FD}"/>
              </a:ext>
            </a:extLst>
          </p:cNvPr>
          <p:cNvSpPr/>
          <p:nvPr/>
        </p:nvSpPr>
        <p:spPr>
          <a:xfrm>
            <a:off x="9626625" y="4357838"/>
            <a:ext cx="621398" cy="242799"/>
          </a:xfrm>
          <a:prstGeom prst="rightArrow">
            <a:avLst/>
          </a:prstGeom>
          <a:solidFill>
            <a:srgbClr val="09AF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38CCF7A-FC07-9732-A73D-D5B2D4718F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72501" y="3419329"/>
            <a:ext cx="1445978" cy="2045231"/>
          </a:xfrm>
          <a:prstGeom prst="rect">
            <a:avLst/>
          </a:prstGeom>
        </p:spPr>
      </p:pic>
    </p:spTree>
    <p:extLst>
      <p:ext uri="{BB962C8B-B14F-4D97-AF65-F5344CB8AC3E}">
        <p14:creationId xmlns:p14="http://schemas.microsoft.com/office/powerpoint/2010/main" val="350175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0A3F0B-6AE1-F829-CB46-E5EAC745C6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065" r="-1290"/>
          <a:stretch/>
        </p:blipFill>
        <p:spPr>
          <a:xfrm>
            <a:off x="0" y="1238864"/>
            <a:ext cx="12349316" cy="5619135"/>
          </a:xfrm>
          <a:prstGeom prst="rect">
            <a:avLst/>
          </a:prstGeom>
        </p:spPr>
      </p:pic>
      <p:sp>
        <p:nvSpPr>
          <p:cNvPr id="11" name="Title 1">
            <a:extLst>
              <a:ext uri="{FF2B5EF4-FFF2-40B4-BE49-F238E27FC236}">
                <a16:creationId xmlns:a16="http://schemas.microsoft.com/office/drawing/2014/main" id="{F739007E-CC9A-C240-83AB-3B491F81C7E1}"/>
              </a:ext>
            </a:extLst>
          </p:cNvPr>
          <p:cNvSpPr txBox="1">
            <a:spLocks/>
          </p:cNvSpPr>
          <p:nvPr/>
        </p:nvSpPr>
        <p:spPr>
          <a:xfrm>
            <a:off x="1504335" y="2408594"/>
            <a:ext cx="9399639" cy="347109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002060"/>
                </a:solidFill>
                <a:latin typeface="Arial" panose="020B0604020202020204" pitchFamily="34" charset="0"/>
                <a:cs typeface="Arial" panose="020B0604020202020204" pitchFamily="34" charset="0"/>
              </a:rPr>
              <a:t>National Apprenticeship Week 2024</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Staff Briefing</a:t>
            </a:r>
          </a:p>
          <a:p>
            <a:pPr algn="ctr">
              <a:lnSpc>
                <a:spcPct val="100000"/>
              </a:lnSpc>
            </a:pPr>
            <a:endParaRPr lang="en-US" sz="3600" b="1" dirty="0">
              <a:solidFill>
                <a:srgbClr val="002060"/>
              </a:solidFill>
              <a:latin typeface="Arial" panose="020B0604020202020204" pitchFamily="34" charset="0"/>
              <a:cs typeface="Arial" panose="020B0604020202020204" pitchFamily="34" charset="0"/>
            </a:endParaRPr>
          </a:p>
          <a:p>
            <a:pPr algn="ctr">
              <a:lnSpc>
                <a:spcPct val="100000"/>
              </a:lnSpc>
            </a:pPr>
            <a:endParaRPr lang="en-US" sz="3600" b="1" dirty="0">
              <a:solidFill>
                <a:srgbClr val="002060"/>
              </a:solidFill>
              <a:latin typeface="Arial" panose="020B0604020202020204" pitchFamily="34" charset="0"/>
              <a:cs typeface="Arial" panose="020B0604020202020204" pitchFamily="34" charset="0"/>
            </a:endParaRPr>
          </a:p>
          <a:p>
            <a:pPr algn="ctr">
              <a:lnSpc>
                <a:spcPct val="100000"/>
              </a:lnSpc>
            </a:pPr>
            <a:endParaRPr lang="en-US" sz="2400" b="1" dirty="0">
              <a:solidFill>
                <a:srgbClr val="002060"/>
              </a:solidFill>
              <a:latin typeface="Arial" panose="020B0604020202020204" pitchFamily="34" charset="0"/>
              <a:cs typeface="Arial" panose="020B0604020202020204" pitchFamily="34" charset="0"/>
            </a:endParaRPr>
          </a:p>
          <a:p>
            <a:pPr algn="ctr">
              <a:lnSpc>
                <a:spcPct val="100000"/>
              </a:lnSpc>
            </a:pPr>
            <a:endParaRPr lang="en-US" sz="2400" b="1" dirty="0">
              <a:solidFill>
                <a:srgbClr val="002060"/>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FC23705D-A36D-C040-B6F9-56DCE44B69C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DDFC69C-1D06-E4A5-F1D5-4DC5C0BA929A}"/>
              </a:ext>
            </a:extLst>
          </p:cNvPr>
          <p:cNvSpPr/>
          <p:nvPr/>
        </p:nvSpPr>
        <p:spPr>
          <a:xfrm>
            <a:off x="5230863" y="4144142"/>
            <a:ext cx="1936853" cy="14749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[Please insert your school logo here]</a:t>
            </a:r>
          </a:p>
        </p:txBody>
      </p:sp>
    </p:spTree>
    <p:extLst>
      <p:ext uri="{BB962C8B-B14F-4D97-AF65-F5344CB8AC3E}">
        <p14:creationId xmlns:p14="http://schemas.microsoft.com/office/powerpoint/2010/main" val="167531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840B-D2DC-5378-B950-6645F31BCB10}"/>
              </a:ext>
            </a:extLst>
          </p:cNvPr>
          <p:cNvSpPr>
            <a:spLocks noGrp="1"/>
          </p:cNvSpPr>
          <p:nvPr>
            <p:ph type="title"/>
          </p:nvPr>
        </p:nvSpPr>
        <p:spPr>
          <a:xfrm>
            <a:off x="1676400" y="1690688"/>
            <a:ext cx="10515600" cy="514485"/>
          </a:xfrm>
        </p:spPr>
        <p:txBody>
          <a:bodyPr>
            <a:normAutofit fontScale="90000"/>
          </a:bodyPr>
          <a:lstStyle/>
          <a:p>
            <a:r>
              <a:rPr lang="en-GB" dirty="0"/>
              <a:t>What we’re going to cover</a:t>
            </a:r>
          </a:p>
        </p:txBody>
      </p:sp>
      <p:sp>
        <p:nvSpPr>
          <p:cNvPr id="3" name="Content Placeholder 2">
            <a:extLst>
              <a:ext uri="{FF2B5EF4-FFF2-40B4-BE49-F238E27FC236}">
                <a16:creationId xmlns:a16="http://schemas.microsoft.com/office/drawing/2014/main" id="{32D205B8-79FD-97DA-0725-FC94D0A938AD}"/>
              </a:ext>
            </a:extLst>
          </p:cNvPr>
          <p:cNvSpPr>
            <a:spLocks noGrp="1"/>
          </p:cNvSpPr>
          <p:nvPr>
            <p:ph idx="1"/>
          </p:nvPr>
        </p:nvSpPr>
        <p:spPr>
          <a:xfrm>
            <a:off x="1676400" y="2413050"/>
            <a:ext cx="8048368" cy="3851826"/>
          </a:xfrm>
        </p:spPr>
        <p:txBody>
          <a:bodyPr>
            <a:normAutofit fontScale="77500" lnSpcReduction="20000"/>
          </a:bodyPr>
          <a:lstStyle/>
          <a:p>
            <a:pPr marL="514350" indent="-514350">
              <a:lnSpc>
                <a:spcPct val="150000"/>
              </a:lnSpc>
              <a:buFont typeface="+mj-lt"/>
              <a:buAutoNum type="arabicPeriod"/>
            </a:pPr>
            <a:r>
              <a:rPr lang="en-GB" dirty="0">
                <a:solidFill>
                  <a:srgbClr val="0D6790"/>
                </a:solidFill>
              </a:rPr>
              <a:t>What is National Apprenticeship Week?</a:t>
            </a:r>
          </a:p>
          <a:p>
            <a:pPr marL="514350" indent="-514350">
              <a:lnSpc>
                <a:spcPct val="150000"/>
              </a:lnSpc>
              <a:buFont typeface="+mj-lt"/>
              <a:buAutoNum type="arabicPeriod"/>
            </a:pPr>
            <a:r>
              <a:rPr lang="en-GB" dirty="0">
                <a:solidFill>
                  <a:srgbClr val="0D6790"/>
                </a:solidFill>
              </a:rPr>
              <a:t>Our </a:t>
            </a:r>
            <a:r>
              <a:rPr lang="en-GB" dirty="0">
                <a:solidFill>
                  <a:srgbClr val="0D6790"/>
                </a:solidFill>
                <a:highlight>
                  <a:srgbClr val="FFFF00"/>
                </a:highlight>
              </a:rPr>
              <a:t>school / college</a:t>
            </a:r>
            <a:r>
              <a:rPr lang="en-GB" dirty="0">
                <a:solidFill>
                  <a:srgbClr val="0D6790"/>
                </a:solidFill>
              </a:rPr>
              <a:t> plans for the week</a:t>
            </a:r>
          </a:p>
          <a:p>
            <a:pPr marL="514350" indent="-514350">
              <a:lnSpc>
                <a:spcPct val="150000"/>
              </a:lnSpc>
              <a:buFont typeface="+mj-lt"/>
              <a:buAutoNum type="arabicPeriod"/>
            </a:pPr>
            <a:r>
              <a:rPr lang="en-GB" dirty="0">
                <a:solidFill>
                  <a:srgbClr val="0D6790"/>
                </a:solidFill>
              </a:rPr>
              <a:t>How you can get involved and resources to help you</a:t>
            </a:r>
          </a:p>
          <a:p>
            <a:pPr lvl="1">
              <a:lnSpc>
                <a:spcPct val="150000"/>
              </a:lnSpc>
            </a:pPr>
            <a:r>
              <a:rPr lang="en-GB" dirty="0">
                <a:solidFill>
                  <a:srgbClr val="0D6790"/>
                </a:solidFill>
              </a:rPr>
              <a:t>Classroom resources</a:t>
            </a:r>
          </a:p>
          <a:p>
            <a:pPr lvl="1">
              <a:lnSpc>
                <a:spcPct val="150000"/>
              </a:lnSpc>
            </a:pPr>
            <a:r>
              <a:rPr lang="en-GB" dirty="0">
                <a:solidFill>
                  <a:srgbClr val="0D6790"/>
                </a:solidFill>
              </a:rPr>
              <a:t>Homework resources</a:t>
            </a:r>
          </a:p>
          <a:p>
            <a:pPr marL="514350" indent="-514350">
              <a:lnSpc>
                <a:spcPct val="150000"/>
              </a:lnSpc>
              <a:buFont typeface="+mj-lt"/>
              <a:buAutoNum type="arabicPeriod"/>
            </a:pPr>
            <a:r>
              <a:rPr lang="en-GB" dirty="0">
                <a:solidFill>
                  <a:srgbClr val="0D6790"/>
                </a:solidFill>
              </a:rPr>
              <a:t>How to engage parents and carers in careers conversations</a:t>
            </a:r>
          </a:p>
          <a:p>
            <a:pPr marL="514350" indent="-514350">
              <a:lnSpc>
                <a:spcPct val="150000"/>
              </a:lnSpc>
              <a:buFont typeface="+mj-lt"/>
              <a:buAutoNum type="arabicPeriod"/>
            </a:pPr>
            <a:r>
              <a:rPr lang="en-GB" dirty="0">
                <a:solidFill>
                  <a:srgbClr val="0D6790"/>
                </a:solidFill>
              </a:rPr>
              <a:t>Where you can find further information and support</a:t>
            </a:r>
          </a:p>
        </p:txBody>
      </p:sp>
      <p:pic>
        <p:nvPicPr>
          <p:cNvPr id="5" name="Picture 4" descr="Icon&#10;&#10;Description automatically generated">
            <a:extLst>
              <a:ext uri="{FF2B5EF4-FFF2-40B4-BE49-F238E27FC236}">
                <a16:creationId xmlns:a16="http://schemas.microsoft.com/office/drawing/2014/main" id="{C2C2942B-82B8-FF6B-6D46-067FD2FA27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275" y="1368841"/>
            <a:ext cx="1153297" cy="1153297"/>
          </a:xfrm>
          <a:prstGeom prst="rect">
            <a:avLst/>
          </a:prstGeom>
        </p:spPr>
      </p:pic>
    </p:spTree>
    <p:extLst>
      <p:ext uri="{BB962C8B-B14F-4D97-AF65-F5344CB8AC3E}">
        <p14:creationId xmlns:p14="http://schemas.microsoft.com/office/powerpoint/2010/main" val="4256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50B104-E534-E619-5A6B-BFE80AAAF0FA}"/>
              </a:ext>
            </a:extLst>
          </p:cNvPr>
          <p:cNvSpPr/>
          <p:nvPr/>
        </p:nvSpPr>
        <p:spPr>
          <a:xfrm>
            <a:off x="5397911" y="4"/>
            <a:ext cx="6794089" cy="6857996"/>
          </a:xfrm>
          <a:prstGeom prst="rect">
            <a:avLst/>
          </a:prstGeom>
          <a:solidFill>
            <a:srgbClr val="44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Rectangle 4">
            <a:extLst>
              <a:ext uri="{FF2B5EF4-FFF2-40B4-BE49-F238E27FC236}">
                <a16:creationId xmlns:a16="http://schemas.microsoft.com/office/drawing/2014/main" id="{DD5FD28F-DE7B-AE4A-B8E5-F5B4C64D9E51}"/>
              </a:ext>
            </a:extLst>
          </p:cNvPr>
          <p:cNvSpPr/>
          <p:nvPr/>
        </p:nvSpPr>
        <p:spPr>
          <a:xfrm>
            <a:off x="-207263" y="0"/>
            <a:ext cx="7550655" cy="6857996"/>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289902" y="655012"/>
            <a:ext cx="490153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5000" b="1" dirty="0">
                <a:solidFill>
                  <a:schemeClr val="bg1"/>
                </a:solidFill>
                <a:latin typeface="Arial" panose="020B0604020202020204" pitchFamily="34" charset="0"/>
                <a:cs typeface="Arial" panose="020B0604020202020204" pitchFamily="34" charset="0"/>
              </a:rPr>
              <a:t>What is National Apprenticeship Week?</a:t>
            </a:r>
          </a:p>
          <a:p>
            <a:pPr>
              <a:lnSpc>
                <a:spcPts val="5880"/>
              </a:lnSpc>
            </a:pPr>
            <a:endParaRPr lang="en-US" sz="5000" b="1" dirty="0">
              <a:solidFill>
                <a:schemeClr val="bg1"/>
              </a:solidFill>
              <a:latin typeface="Arial" panose="020B0604020202020204" pitchFamily="34" charset="0"/>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77B9332D-83F0-7A0C-01F4-7A5A2BF0FF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3393" y="743605"/>
            <a:ext cx="4848606" cy="5370786"/>
          </a:xfrm>
          <a:prstGeom prst="rect">
            <a:avLst/>
          </a:prstGeom>
        </p:spPr>
      </p:pic>
    </p:spTree>
    <p:extLst>
      <p:ext uri="{BB962C8B-B14F-4D97-AF65-F5344CB8AC3E}">
        <p14:creationId xmlns:p14="http://schemas.microsoft.com/office/powerpoint/2010/main" val="292113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A3C-E017-C72A-325D-2CBED2D573A5}"/>
              </a:ext>
            </a:extLst>
          </p:cNvPr>
          <p:cNvSpPr>
            <a:spLocks noGrp="1"/>
          </p:cNvSpPr>
          <p:nvPr>
            <p:ph type="title"/>
          </p:nvPr>
        </p:nvSpPr>
        <p:spPr>
          <a:xfrm>
            <a:off x="1374227" y="1639722"/>
            <a:ext cx="10515600" cy="514485"/>
          </a:xfrm>
        </p:spPr>
        <p:txBody>
          <a:bodyPr>
            <a:normAutofit fontScale="90000"/>
          </a:bodyPr>
          <a:lstStyle/>
          <a:p>
            <a:r>
              <a:rPr lang="en-GB" dirty="0"/>
              <a:t>What is National Apprenticeship Week?</a:t>
            </a:r>
          </a:p>
        </p:txBody>
      </p:sp>
      <p:sp>
        <p:nvSpPr>
          <p:cNvPr id="3" name="Content Placeholder 2">
            <a:extLst>
              <a:ext uri="{FF2B5EF4-FFF2-40B4-BE49-F238E27FC236}">
                <a16:creationId xmlns:a16="http://schemas.microsoft.com/office/drawing/2014/main" id="{4DE24A5C-E3DA-F2C9-06A4-964658BB2EAC}"/>
              </a:ext>
            </a:extLst>
          </p:cNvPr>
          <p:cNvSpPr>
            <a:spLocks noGrp="1"/>
          </p:cNvSpPr>
          <p:nvPr>
            <p:ph idx="1"/>
          </p:nvPr>
        </p:nvSpPr>
        <p:spPr>
          <a:xfrm>
            <a:off x="1269124" y="2571050"/>
            <a:ext cx="9929818" cy="3673908"/>
          </a:xfrm>
        </p:spPr>
        <p:txBody>
          <a:bodyPr>
            <a:noAutofit/>
          </a:bodyPr>
          <a:lstStyle/>
          <a:p>
            <a:pPr defTabSz="457200">
              <a:lnSpc>
                <a:spcPct val="100000"/>
              </a:lnSpc>
              <a:buClr>
                <a:srgbClr val="014388"/>
              </a:buClr>
              <a:buSzPct val="80000"/>
              <a:defRPr/>
            </a:pPr>
            <a:r>
              <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rPr>
              <a:t>National Apprenticeship Week is the biggest week in the Apprenticeships calendar!  </a:t>
            </a:r>
            <a:r>
              <a:rPr lang="en-GB" sz="2000" dirty="0">
                <a:cs typeface="Arial" panose="020B0604020202020204" pitchFamily="34" charset="0"/>
                <a:sym typeface="Calibri" panose="020F0502020204030204" pitchFamily="34" charset="0"/>
              </a:rPr>
              <a:t>It is </a:t>
            </a:r>
            <a:r>
              <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rPr>
              <a:t>an annual week-long celebration of apprenticeships, and anyone involved with them. </a:t>
            </a:r>
          </a:p>
          <a:p>
            <a:pPr defTabSz="457200">
              <a:lnSpc>
                <a:spcPct val="100000"/>
              </a:lnSpc>
              <a:buClr>
                <a:srgbClr val="014388"/>
              </a:buClr>
              <a:buSzPct val="80000"/>
              <a:defRPr/>
            </a:pPr>
            <a:r>
              <a:rPr lang="en-GB" sz="2000" dirty="0">
                <a:cs typeface="Arial" panose="020B0604020202020204" pitchFamily="34" charset="0"/>
                <a:sym typeface="Calibri" panose="020F0502020204030204" pitchFamily="34" charset="0"/>
              </a:rPr>
              <a:t>It runs from Monday 5</a:t>
            </a:r>
            <a:r>
              <a:rPr lang="en-GB" sz="2000" baseline="30000" dirty="0">
                <a:cs typeface="Arial" panose="020B0604020202020204" pitchFamily="34" charset="0"/>
                <a:sym typeface="Calibri" panose="020F0502020204030204" pitchFamily="34" charset="0"/>
              </a:rPr>
              <a:t>th</a:t>
            </a:r>
            <a:r>
              <a:rPr lang="en-GB" sz="2000" dirty="0">
                <a:cs typeface="Arial" panose="020B0604020202020204" pitchFamily="34" charset="0"/>
                <a:sym typeface="Calibri" panose="020F0502020204030204" pitchFamily="34" charset="0"/>
              </a:rPr>
              <a:t> – Sunday 11</a:t>
            </a:r>
            <a:r>
              <a:rPr lang="en-GB" sz="2000" baseline="30000" dirty="0">
                <a:cs typeface="Arial" panose="020B0604020202020204" pitchFamily="34" charset="0"/>
                <a:sym typeface="Calibri" panose="020F0502020204030204" pitchFamily="34" charset="0"/>
              </a:rPr>
              <a:t>th</a:t>
            </a:r>
            <a:r>
              <a:rPr lang="en-GB" sz="2000" dirty="0">
                <a:cs typeface="Arial" panose="020B0604020202020204" pitchFamily="34" charset="0"/>
                <a:sym typeface="Calibri" panose="020F0502020204030204" pitchFamily="34" charset="0"/>
              </a:rPr>
              <a:t> February 2024.</a:t>
            </a:r>
            <a:endPar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endParaRPr>
          </a:p>
          <a:p>
            <a:pPr defTabSz="457200">
              <a:lnSpc>
                <a:spcPct val="100000"/>
              </a:lnSpc>
              <a:buClr>
                <a:srgbClr val="014388"/>
              </a:buClr>
              <a:buSzPct val="80000"/>
              <a:defRPr/>
            </a:pPr>
            <a:r>
              <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rPr>
              <a:t>It includes a </a:t>
            </a:r>
            <a:r>
              <a:rPr lang="en-GB" sz="2000" dirty="0">
                <a:cs typeface="Arial" panose="020B0604020202020204" pitchFamily="34" charset="0"/>
                <a:sym typeface="Calibri" panose="020F0502020204030204" pitchFamily="34" charset="0"/>
              </a:rPr>
              <a:t>wide</a:t>
            </a:r>
            <a:r>
              <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rPr>
              <a:t> range of activities and events.</a:t>
            </a:r>
          </a:p>
          <a:p>
            <a:pPr defTabSz="457200">
              <a:lnSpc>
                <a:spcPct val="100000"/>
              </a:lnSpc>
              <a:buClr>
                <a:srgbClr val="014388"/>
              </a:buClr>
              <a:buSzPct val="80000"/>
              <a:defRPr/>
            </a:pPr>
            <a:r>
              <a:rPr lang="en-GB" sz="2000" dirty="0">
                <a:cs typeface="Arial" panose="020B0604020202020204" pitchFamily="34" charset="0"/>
                <a:sym typeface="Calibri" panose="020F0502020204030204" pitchFamily="34" charset="0"/>
              </a:rPr>
              <a:t>It is a</a:t>
            </a:r>
            <a:r>
              <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rPr>
              <a:t> time to engage a variety of audiences – staff, students, parents/carers, leadership/management.</a:t>
            </a:r>
          </a:p>
          <a:p>
            <a:pPr defTabSz="457200">
              <a:lnSpc>
                <a:spcPct val="100000"/>
              </a:lnSpc>
              <a:buClr>
                <a:srgbClr val="014388"/>
              </a:buClr>
              <a:buSzPct val="80000"/>
              <a:defRPr/>
            </a:pPr>
            <a:r>
              <a:rPr lang="en-GB" sz="2000" dirty="0">
                <a:cs typeface="Arial" panose="020B0604020202020204" pitchFamily="34" charset="0"/>
                <a:sym typeface="Calibri" panose="020F0502020204030204" pitchFamily="34" charset="0"/>
              </a:rPr>
              <a:t>It is a</a:t>
            </a:r>
            <a:r>
              <a:rPr kumimoji="0" lang="en-GB" sz="2000" b="0" i="0" u="none" strike="noStrike" kern="1200" cap="none" spc="0" normalizeH="0" baseline="0" noProof="0" dirty="0">
                <a:ln>
                  <a:noFill/>
                </a:ln>
                <a:effectLst/>
                <a:uLnTx/>
                <a:uFillTx/>
                <a:cs typeface="Arial" panose="020B0604020202020204" pitchFamily="34" charset="0"/>
                <a:sym typeface="Calibri" panose="020F0502020204030204" pitchFamily="34" charset="0"/>
              </a:rPr>
              <a:t> chance for us to position apprenticeships as a positive and exciting option, showcasing the wide range of employers, apprentices and their success stories.</a:t>
            </a:r>
          </a:p>
        </p:txBody>
      </p:sp>
      <p:pic>
        <p:nvPicPr>
          <p:cNvPr id="5" name="Picture 4" descr="Icon&#10;&#10;Description automatically generated">
            <a:extLst>
              <a:ext uri="{FF2B5EF4-FFF2-40B4-BE49-F238E27FC236}">
                <a16:creationId xmlns:a16="http://schemas.microsoft.com/office/drawing/2014/main" id="{4091E81B-72C9-E239-EF86-24E4923332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065" y="1359101"/>
            <a:ext cx="1066589" cy="1066589"/>
          </a:xfrm>
          <a:prstGeom prst="rect">
            <a:avLst/>
          </a:prstGeom>
        </p:spPr>
      </p:pic>
    </p:spTree>
    <p:extLst>
      <p:ext uri="{BB962C8B-B14F-4D97-AF65-F5344CB8AC3E}">
        <p14:creationId xmlns:p14="http://schemas.microsoft.com/office/powerpoint/2010/main" val="402041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BBFD-EE0A-DF28-0923-6285C9686156}"/>
              </a:ext>
            </a:extLst>
          </p:cNvPr>
          <p:cNvSpPr>
            <a:spLocks noGrp="1"/>
          </p:cNvSpPr>
          <p:nvPr>
            <p:ph type="title"/>
          </p:nvPr>
        </p:nvSpPr>
        <p:spPr>
          <a:xfrm>
            <a:off x="1489842" y="1690688"/>
            <a:ext cx="9756227" cy="514485"/>
          </a:xfrm>
        </p:spPr>
        <p:txBody>
          <a:bodyPr>
            <a:normAutofit fontScale="90000"/>
          </a:bodyPr>
          <a:lstStyle/>
          <a:p>
            <a:r>
              <a:rPr lang="en-GB" dirty="0"/>
              <a:t>Why do we need to tell our students and their families about NAW?</a:t>
            </a:r>
          </a:p>
        </p:txBody>
      </p:sp>
      <p:sp>
        <p:nvSpPr>
          <p:cNvPr id="3" name="Content Placeholder 2">
            <a:extLst>
              <a:ext uri="{FF2B5EF4-FFF2-40B4-BE49-F238E27FC236}">
                <a16:creationId xmlns:a16="http://schemas.microsoft.com/office/drawing/2014/main" id="{DD07634C-9D0E-B1F7-5EC8-81A303225EFD}"/>
              </a:ext>
            </a:extLst>
          </p:cNvPr>
          <p:cNvSpPr>
            <a:spLocks noGrp="1"/>
          </p:cNvSpPr>
          <p:nvPr>
            <p:ph idx="1"/>
          </p:nvPr>
        </p:nvSpPr>
        <p:spPr>
          <a:xfrm>
            <a:off x="1489841" y="2785240"/>
            <a:ext cx="9756227" cy="3496825"/>
          </a:xfrm>
        </p:spPr>
        <p:txBody>
          <a:bodyPr>
            <a:normAutofit/>
          </a:bodyPr>
          <a:lstStyle/>
          <a:p>
            <a:pPr>
              <a:lnSpc>
                <a:spcPct val="110000"/>
              </a:lnSpc>
            </a:pPr>
            <a:r>
              <a:rPr lang="en-GB" sz="2000" dirty="0">
                <a:cs typeface="Arial" panose="020B0604020202020204" pitchFamily="34" charset="0"/>
              </a:rPr>
              <a:t>It the right thing to do to ensure that our students and their parents/carers understand all options available post-16 and post-18.</a:t>
            </a:r>
          </a:p>
          <a:p>
            <a:pPr>
              <a:lnSpc>
                <a:spcPct val="110000"/>
              </a:lnSpc>
            </a:pPr>
            <a:r>
              <a:rPr lang="en-GB" sz="2000" dirty="0">
                <a:cs typeface="Arial" panose="020B0604020202020204" pitchFamily="34" charset="0"/>
              </a:rPr>
              <a:t>It is also a legal requirement that all students should receive access to high-quality, impartial information about all of their options, and this includes apprenticeships.</a:t>
            </a:r>
          </a:p>
          <a:p>
            <a:pPr>
              <a:lnSpc>
                <a:spcPct val="110000"/>
              </a:lnSpc>
            </a:pPr>
            <a:r>
              <a:rPr lang="en-GB" sz="2000" dirty="0">
                <a:cs typeface="Arial" panose="020B0604020202020204" pitchFamily="34" charset="0"/>
              </a:rPr>
              <a:t>It is crucial that we challenge some potential misconceptions that students or their parents/carers may have about apprenticeships.</a:t>
            </a:r>
          </a:p>
          <a:p>
            <a:pPr>
              <a:lnSpc>
                <a:spcPct val="110000"/>
              </a:lnSpc>
            </a:pPr>
            <a:r>
              <a:rPr lang="en-GB" sz="2000" dirty="0">
                <a:cs typeface="Arial" panose="020B0604020202020204" pitchFamily="34" charset="0"/>
              </a:rPr>
              <a:t>The NAW events and activities could inspire some of our students and end up changing their lives!</a:t>
            </a:r>
          </a:p>
        </p:txBody>
      </p:sp>
      <p:pic>
        <p:nvPicPr>
          <p:cNvPr id="5" name="Picture 4" descr="Icon&#10;&#10;Description automatically generated">
            <a:extLst>
              <a:ext uri="{FF2B5EF4-FFF2-40B4-BE49-F238E27FC236}">
                <a16:creationId xmlns:a16="http://schemas.microsoft.com/office/drawing/2014/main" id="{F9226AA0-98BF-E987-E886-CF852042FE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662" y="1334813"/>
            <a:ext cx="1003738" cy="1003738"/>
          </a:xfrm>
          <a:prstGeom prst="rect">
            <a:avLst/>
          </a:prstGeom>
        </p:spPr>
      </p:pic>
    </p:spTree>
    <p:extLst>
      <p:ext uri="{BB962C8B-B14F-4D97-AF65-F5344CB8AC3E}">
        <p14:creationId xmlns:p14="http://schemas.microsoft.com/office/powerpoint/2010/main" val="380396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kumimoji="0"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B848BE06-1719-46D6-BD8F-54338E1AB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2E8FF3-291C-430E-B753-9438DD0DE04F}">
  <ds:schemaRefs>
    <ds:schemaRef ds:uri="http://schemas.microsoft.com/sharepoint/v3/contenttype/forms"/>
  </ds:schemaRefs>
</ds:datastoreItem>
</file>

<file path=customXml/itemProps3.xml><?xml version="1.0" encoding="utf-8"?>
<ds:datastoreItem xmlns:ds="http://schemas.openxmlformats.org/officeDocument/2006/customXml" ds:itemID="{ED44E269-B0F4-4063-9A37-1740FE320B6B}">
  <ds:schemaRef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schemas.microsoft.com/office/2006/documentManagement/types"/>
    <ds:schemaRef ds:uri="211ec409-c8c1-4129-9dc6-23d48b09ecdb"/>
    <ds:schemaRef ds:uri="d71d34c5-ab3c-4204-b0ad-e816bd15aed8"/>
    <ds:schemaRef ds:uri="http://www.w3.org/XML/1998/namespace"/>
    <ds:schemaRef ds:uri="http://purl.org/dc/dcmitype/"/>
    <ds:schemaRef ds:uri="01cdd075-c344-4c65-8551-ba9dc45e0196"/>
    <ds:schemaRef ds:uri="6c2c260b-7b8b-4528-a165-310b68aa19c0"/>
  </ds:schemaRefs>
</ds:datastoreItem>
</file>

<file path=docProps/app.xml><?xml version="1.0" encoding="utf-8"?>
<Properties xmlns="http://schemas.openxmlformats.org/officeDocument/2006/extended-properties" xmlns:vt="http://schemas.openxmlformats.org/officeDocument/2006/docPropsVTypes">
  <TotalTime>5002</TotalTime>
  <Words>1589</Words>
  <Application>Microsoft Office PowerPoint</Application>
  <PresentationFormat>Widescreen</PresentationFormat>
  <Paragraphs>154</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What we’re going to cover</vt:lpstr>
      <vt:lpstr>PowerPoint Presentation</vt:lpstr>
      <vt:lpstr>What is National Apprenticeship Week?</vt:lpstr>
      <vt:lpstr>Why do we need to tell our students and their families about NAW?</vt:lpstr>
      <vt:lpstr>PowerPoint Presentation</vt:lpstr>
      <vt:lpstr>What are our plans?</vt:lpstr>
      <vt:lpstr>Our planned activities during week [please amend as applicable or adapt this editable planner]</vt:lpstr>
      <vt:lpstr>PowerPoint Presentation</vt:lpstr>
      <vt:lpstr>Resources to help you</vt:lpstr>
      <vt:lpstr>How you could get involved: Classroom ideas</vt:lpstr>
      <vt:lpstr>How you could get involved: Homework ideas</vt:lpstr>
      <vt:lpstr>PowerPoint Presentation</vt:lpstr>
      <vt:lpstr>PowerPoint Presentation</vt:lpstr>
      <vt:lpstr>We would like all staff to:</vt:lpstr>
      <vt:lpstr>PowerPoint Presentation</vt:lpstr>
      <vt:lpstr>Useful websites</vt:lpstr>
      <vt:lpstr>Using Talking Futures</vt:lpstr>
      <vt:lpstr>You can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Katie Bright</cp:lastModifiedBy>
  <cp:revision>9</cp:revision>
  <dcterms:created xsi:type="dcterms:W3CDTF">2020-09-09T12:12:41Z</dcterms:created>
  <dcterms:modified xsi:type="dcterms:W3CDTF">2023-10-31T14:38:41Z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Order">
    <vt:r8>15500</vt:r8>
  </property>
  <property fmtid="{D5CDD505-2E9C-101B-9397-08002B2CF9AE}" pid="4" name="Document Type">
    <vt:lpwstr/>
  </property>
  <property fmtid="{D5CDD505-2E9C-101B-9397-08002B2CF9AE}" pid="5" name="MediaServiceImageTags">
    <vt:lpwstr/>
  </property>
</Properties>
</file>